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61" r:id="rId3"/>
    <p:sldId id="2715" r:id="rId4"/>
    <p:sldId id="2697" r:id="rId5"/>
    <p:sldId id="2703" r:id="rId6"/>
    <p:sldId id="2694" r:id="rId7"/>
    <p:sldId id="2702" r:id="rId8"/>
    <p:sldId id="260" r:id="rId9"/>
    <p:sldId id="2699" r:id="rId10"/>
    <p:sldId id="2700" r:id="rId11"/>
    <p:sldId id="2704" r:id="rId12"/>
    <p:sldId id="258" r:id="rId13"/>
    <p:sldId id="259" r:id="rId14"/>
    <p:sldId id="2707" r:id="rId15"/>
    <p:sldId id="2714" r:id="rId16"/>
    <p:sldId id="271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9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0"/>
    <p:restoredTop sz="94699"/>
  </p:normalViewPr>
  <p:slideViewPr>
    <p:cSldViewPr snapToGrid="0" snapToObjects="1">
      <p:cViewPr>
        <p:scale>
          <a:sx n="123" d="100"/>
          <a:sy n="123" d="100"/>
        </p:scale>
        <p:origin x="280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E6B53-DBDB-4B41-A9A4-624BCBFE3ED2}" type="datetimeFigureOut">
              <a:rPr lang="en-US" smtClean="0"/>
              <a:t>8/24/22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7FF53-2CBD-C64D-A176-4BF61EFDE0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829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AI: Unintended </a:t>
            </a:r>
            <a:r>
              <a:rPr lang="en-US" dirty="0"/>
              <a:t>Selection 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7FF53-2CBD-C64D-A176-4BF61EFDE02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356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37E93-5DA2-021D-2049-AABDD120D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8208DE-EEF1-6258-73CA-A32DD744A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69610-164D-3C48-FAEC-FDF4F9F69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EE93-F828-0540-96F8-9B0BB68BF88F}" type="datetimeFigureOut">
              <a:rPr lang="en-US" smtClean="0"/>
              <a:t>8/24/22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E6AD3-1804-9D1F-7B75-40CECB4B6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CEEB5-A1F3-2C04-26F7-B07E11185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B7C8-4729-8A47-AB60-3A1D9C31E9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866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F77B6-D028-7B2B-A62C-A180561ED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F5D0F8-C3F9-81EB-CAF4-CAB98D343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B056E-741E-9F9D-C6EE-BEC339238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EE93-F828-0540-96F8-9B0BB68BF88F}" type="datetimeFigureOut">
              <a:rPr lang="en-US" smtClean="0"/>
              <a:t>8/24/22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79F1D-689B-787A-68E7-E9E1DD5C2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19CEF-C178-A2B8-23FD-0A74E467F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B7C8-4729-8A47-AB60-3A1D9C31E9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39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00EA7-61F8-A7AF-2CA9-759AA1054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BECDA6-9D8F-16D7-7C92-1122D1627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B2B88-3208-E5BA-6DD9-C6EA34A40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EE93-F828-0540-96F8-9B0BB68BF88F}" type="datetimeFigureOut">
              <a:rPr lang="en-US" smtClean="0"/>
              <a:t>8/24/22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08F2A-0D9C-371E-7866-E95BF5D30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3B157-E3C2-584A-B1A1-3CDEF557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B7C8-4729-8A47-AB60-3A1D9C31E9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87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4E7CA-8F6C-DAF7-B540-79E941A09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D1C71-A6D8-B78A-A12A-1D7B98B13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2E031-FA74-E32C-3EA3-D29537842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EE93-F828-0540-96F8-9B0BB68BF88F}" type="datetimeFigureOut">
              <a:rPr lang="en-US" smtClean="0"/>
              <a:t>8/24/22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512D3-A601-3188-CD29-FCC85F981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Frank Teruel | Private and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DD5A5-4A05-7ADD-152E-2A32D3F11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94481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16F3B-46F0-4C98-2EF5-74153ED7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85C14-B339-2675-90DF-65C591E48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AA3A9-3F8E-EEA6-6B19-BADDFFF4E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EE93-F828-0540-96F8-9B0BB68BF88F}" type="datetimeFigureOut">
              <a:rPr lang="en-US" smtClean="0"/>
              <a:t>8/24/22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5C2BF-B73D-8D16-27D4-4045A7D22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39FCC-634C-5966-C360-381507D4C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B7C8-4729-8A47-AB60-3A1D9C31E9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986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9A3E6-266B-EA83-8679-7C2EA9C0E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E164C-661D-8B2C-022B-BF7E361F39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0CA0D-6CBF-046A-DC5E-1B41AA33B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CD93A-557C-CDC1-D76B-18CF0A562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EE93-F828-0540-96F8-9B0BB68BF88F}" type="datetimeFigureOut">
              <a:rPr lang="en-US" smtClean="0"/>
              <a:t>8/24/22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17747-CF2E-FB4A-E143-B802DCD22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07233-7320-8040-B138-7B807BC3D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B7C8-4729-8A47-AB60-3A1D9C31E9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139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9FE46-CF1F-C1B2-44E7-214269FA1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D708F-08DE-9929-935D-E4E75FD9F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E5C5B-8ED8-3C29-9103-51227BBD8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296C50-A315-B878-18EB-349724317B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DA4618-42F7-FBAC-DCE2-7DC0D874A6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AADF17-8CF3-D28B-695F-925FB6B18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EE93-F828-0540-96F8-9B0BB68BF88F}" type="datetimeFigureOut">
              <a:rPr lang="en-US" smtClean="0"/>
              <a:t>8/24/22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FAB6DE-2F1B-8E5A-C0FA-D6EFD0259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14B51-8A38-E50C-8EB3-E78D818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B7C8-4729-8A47-AB60-3A1D9C31E9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882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5D81B-DA0F-D7F7-1BE4-B7F35AD5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9A8A56-F408-D116-CC4C-3F7C6829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EE93-F828-0540-96F8-9B0BB68BF88F}" type="datetimeFigureOut">
              <a:rPr lang="en-US" smtClean="0"/>
              <a:t>8/24/22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140B9-46C3-F1BF-277C-A156ACED1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Frank Teruel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D63678-0603-54C0-E536-F9CB0DD7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Private and Confidential #</a:t>
            </a:r>
          </a:p>
        </p:txBody>
      </p:sp>
    </p:spTree>
    <p:extLst>
      <p:ext uri="{BB962C8B-B14F-4D97-AF65-F5344CB8AC3E}">
        <p14:creationId xmlns:p14="http://schemas.microsoft.com/office/powerpoint/2010/main" val="302951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85CDC6-7AB7-4F8B-CA5D-7A15AC87A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EE93-F828-0540-96F8-9B0BB68BF88F}" type="datetimeFigureOut">
              <a:rPr lang="en-US" smtClean="0"/>
              <a:t>8/24/22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502FB6-E68E-6333-193E-3160BE36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278E4-8B9D-4EC6-6789-7AD90FF0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B7C8-4729-8A47-AB60-3A1D9C31E9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108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A3FC0-7E2C-2E6E-ECAA-7881D0D24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38AC8-4B4D-41FA-EA3D-00399AB89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24731-33A0-964E-20BC-82C91BE4F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2FBB5-943F-DCE1-0689-97BA37C68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EE93-F828-0540-96F8-9B0BB68BF88F}" type="datetimeFigureOut">
              <a:rPr lang="en-US" smtClean="0"/>
              <a:t>8/24/22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9BC0C-98C2-51D2-1C47-D2A125DC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5A271-29ED-47FA-7354-E049AA5A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B7C8-4729-8A47-AB60-3A1D9C31E9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657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12B4F-F72E-4218-C2EC-C5B9F9DC3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9A69-7B93-8878-758E-3C0EE4D960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5A85-C7B4-8811-7FAF-697E1A535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59FE5-CA55-DA8A-F5A5-BAD342EF8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EE93-F828-0540-96F8-9B0BB68BF88F}" type="datetimeFigureOut">
              <a:rPr lang="en-US" smtClean="0"/>
              <a:t>8/24/22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448D9-587C-2576-040C-A9621B5B3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A69BE-94DC-B976-B7E2-206088DE1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B7C8-4729-8A47-AB60-3A1D9C31E9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00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33D588-610D-0156-CE71-747ACA45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D8D18-923D-E73B-7143-809E367B4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2E47E-CD2B-D2CD-EEF1-A2F3624C8D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2EE93-F828-0540-96F8-9B0BB68BF88F}" type="datetimeFigureOut">
              <a:rPr lang="en-US" smtClean="0"/>
              <a:t>8/24/22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5C4F7-5710-2EB0-594E-D394C15FC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AEED-7D8F-02B1-C2FD-AC73C1313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1B7C8-4729-8A47-AB60-3A1D9C31E9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93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adventure-boardwalk-countryside-daylight-289327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gray-and-yellow-road-between-forest-209652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hyperlink" Target="https://commons.wikimedia.org/wiki/Category:Quarter_Pounder" TargetMode="External"/><Relationship Id="rId7" Type="http://schemas.openxmlformats.org/officeDocument/2006/relationships/hyperlink" Target="https://en.wikipedia.org/wiki/A&amp;W_Root_Beer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freepngimg.com/png/35988-mcdonalds-logo-file" TargetMode="Externa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tiff"/><Relationship Id="rId7" Type="http://schemas.openxmlformats.org/officeDocument/2006/relationships/image" Target="../media/image8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hyperlink" Target="https://www.publicdomainpictures.net/en/view-image.php?image=205331&amp;picture=old-stamp" TargetMode="External"/><Relationship Id="rId5" Type="http://schemas.openxmlformats.org/officeDocument/2006/relationships/image" Target="../media/image6.jpeg"/><Relationship Id="rId10" Type="http://schemas.openxmlformats.org/officeDocument/2006/relationships/image" Target="../media/image10.jpg"/><Relationship Id="rId4" Type="http://schemas.openxmlformats.org/officeDocument/2006/relationships/image" Target="../media/image5.jpeg"/><Relationship Id="rId9" Type="http://schemas.openxmlformats.org/officeDocument/2006/relationships/hyperlink" Target="https://www.wallpaperflare.com/moon-surface-wallpaper-ebgz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cbay.news/2021/06/27/flipkart-plans-to-buy-back-esops-worth-125-million/" TargetMode="External"/><Relationship Id="rId13" Type="http://schemas.openxmlformats.org/officeDocument/2006/relationships/image" Target="../media/image17.png"/><Relationship Id="rId18" Type="http://schemas.openxmlformats.org/officeDocument/2006/relationships/hyperlink" Target="https://aaronparecki.com/pay/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hyperlink" Target="https://www.bigclassaction.com/lawsuit/td-bank-coin-counting-machine-consumer-fraud-class.php" TargetMode="External"/><Relationship Id="rId17" Type="http://schemas.openxmlformats.org/officeDocument/2006/relationships/image" Target="../media/image19.png"/><Relationship Id="rId2" Type="http://schemas.openxmlformats.org/officeDocument/2006/relationships/image" Target="../media/image11.png"/><Relationship Id="rId16" Type="http://schemas.openxmlformats.org/officeDocument/2006/relationships/hyperlink" Target="https://fa.wikipedia.org/wiki/%D8%A8%D9%88%D8%B1%D8%B3_%D8%A7%D9%88%D8%B1%D8%A7%D9%82_%D8%A8%D9%87%D8%A7%D8%AF%D8%A7%D8%B1_%D8%A7%D8%B3%D8%AA%D8%B1%D8%A7%D9%84%DB%8C%D8%A7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freepngimg.com/png/59699-cryptocurrency-zazzle-payment-bitcoin-logo-free-hq-image" TargetMode="External"/><Relationship Id="rId11" Type="http://schemas.openxmlformats.org/officeDocument/2006/relationships/image" Target="../media/image16.jp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hyperlink" Target="https://en.wikipedia.org/wiki/New_York_Stock_Exchange" TargetMode="External"/><Relationship Id="rId19" Type="http://schemas.openxmlformats.org/officeDocument/2006/relationships/image" Target="../media/image20.png"/><Relationship Id="rId4" Type="http://schemas.openxmlformats.org/officeDocument/2006/relationships/hyperlink" Target="https://www.pngall.com/amazon-png" TargetMode="External"/><Relationship Id="rId9" Type="http://schemas.openxmlformats.org/officeDocument/2006/relationships/image" Target="../media/image15.png"/><Relationship Id="rId14" Type="http://schemas.openxmlformats.org/officeDocument/2006/relationships/hyperlink" Target="https://mikediliberto.com/2016/06/10/are-you-for-real-vetting-suppliers-on-alibaba/" TargetMode="Externa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g"/><Relationship Id="rId18" Type="http://schemas.openxmlformats.org/officeDocument/2006/relationships/hyperlink" Target="https://commons.wikimedia.org/wiki/File:Google_%22G%22_Logo.svg" TargetMode="External"/><Relationship Id="rId26" Type="http://schemas.openxmlformats.org/officeDocument/2006/relationships/hyperlink" Target="http://commons.wikimedia.org/wiki/File:Instagram_icon.png" TargetMode="External"/><Relationship Id="rId21" Type="http://schemas.openxmlformats.org/officeDocument/2006/relationships/image" Target="../media/image30.png"/><Relationship Id="rId34" Type="http://schemas.openxmlformats.org/officeDocument/2006/relationships/hyperlink" Target="https://pixabay.com/en/twitter-logo-blue-2672572/" TargetMode="External"/><Relationship Id="rId7" Type="http://schemas.openxmlformats.org/officeDocument/2006/relationships/image" Target="../media/image23.png"/><Relationship Id="rId12" Type="http://schemas.openxmlformats.org/officeDocument/2006/relationships/hyperlink" Target="https://en.wikipedia.org/wiki/Comedy_Central_(Sweden)" TargetMode="External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33" Type="http://schemas.openxmlformats.org/officeDocument/2006/relationships/image" Target="../media/image36.jpg"/><Relationship Id="rId38" Type="http://schemas.openxmlformats.org/officeDocument/2006/relationships/hyperlink" Target="https://www.pluginsxbmc.com/2019/06/cuanto-datos-gastamos-consumiendo-audio.html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en.wikipedia.org/wiki/CNN_International" TargetMode="External"/><Relationship Id="rId20" Type="http://schemas.openxmlformats.org/officeDocument/2006/relationships/hyperlink" Target="http://www.michaeltyler.co.uk/biggest-hacks-2016/" TargetMode="External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ommons.wikimedia.org/wiki/File:CNBC_logo.svg" TargetMode="External"/><Relationship Id="rId11" Type="http://schemas.openxmlformats.org/officeDocument/2006/relationships/image" Target="../media/image25.png"/><Relationship Id="rId24" Type="http://schemas.openxmlformats.org/officeDocument/2006/relationships/hyperlink" Target="https://pngimg.com/download/94158" TargetMode="External"/><Relationship Id="rId32" Type="http://schemas.openxmlformats.org/officeDocument/2006/relationships/hyperlink" Target="https://carolinemburns.com/2015/10/top-apps-road-warriors-part-2/wechat-logo/" TargetMode="External"/><Relationship Id="rId37" Type="http://schemas.openxmlformats.org/officeDocument/2006/relationships/image" Target="../media/image38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28" Type="http://schemas.openxmlformats.org/officeDocument/2006/relationships/hyperlink" Target="https://www.freepngimg.com/png/69405-network-service-icons-media-youtube-linkedin-computer" TargetMode="External"/><Relationship Id="rId36" Type="http://schemas.openxmlformats.org/officeDocument/2006/relationships/hyperlink" Target="https://de.wikipedia.org/wiki/Datei:Netflix_icon.svg" TargetMode="External"/><Relationship Id="rId10" Type="http://schemas.openxmlformats.org/officeDocument/2006/relationships/hyperlink" Target="https://commons.wikimedia.org/wiki/File:HBO-Logo.svg" TargetMode="External"/><Relationship Id="rId19" Type="http://schemas.openxmlformats.org/officeDocument/2006/relationships/image" Target="../media/image29.png"/><Relationship Id="rId31" Type="http://schemas.openxmlformats.org/officeDocument/2006/relationships/image" Target="../media/image35.jpg"/><Relationship Id="rId4" Type="http://schemas.openxmlformats.org/officeDocument/2006/relationships/hyperlink" Target="https://www.publicdomainpictures.net/en/view-image.php?image=320340&amp;picture=technology-2020" TargetMode="External"/><Relationship Id="rId9" Type="http://schemas.openxmlformats.org/officeDocument/2006/relationships/image" Target="../media/image24.png"/><Relationship Id="rId14" Type="http://schemas.openxmlformats.org/officeDocument/2006/relationships/hyperlink" Target="https://gazetacentral.blogspot.com/2015/10/fox-news-fonte-segura-primeira-crise.html" TargetMode="External"/><Relationship Id="rId22" Type="http://schemas.openxmlformats.org/officeDocument/2006/relationships/hyperlink" Target="https://ru.wikipedia.org/wiki/Drudge_Report" TargetMode="External"/><Relationship Id="rId27" Type="http://schemas.openxmlformats.org/officeDocument/2006/relationships/image" Target="../media/image33.png"/><Relationship Id="rId30" Type="http://schemas.openxmlformats.org/officeDocument/2006/relationships/hyperlink" Target="https://fhlogo.blogspot.com/2011/03/facebook.html" TargetMode="External"/><Relationship Id="rId35" Type="http://schemas.openxmlformats.org/officeDocument/2006/relationships/image" Target="../media/image37.png"/><Relationship Id="rId8" Type="http://schemas.openxmlformats.org/officeDocument/2006/relationships/hyperlink" Target="https://www.deviantart.com/m-davoodi/art/ABC-Channel-Vector-PSD-317102681" TargetMode="External"/><Relationship Id="rId3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edhayes.com/future-of-technology-a-few-predictions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hyperlink" Target="https://www.kitchenandresidentialdesign.com/2012/01/if-i-could-turn-back-time-blog-off-post.html" TargetMode="External"/><Relationship Id="rId3" Type="http://schemas.openxmlformats.org/officeDocument/2006/relationships/hyperlink" Target="https://phenomenalworld.in/promises/" TargetMode="External"/><Relationship Id="rId7" Type="http://schemas.openxmlformats.org/officeDocument/2006/relationships/hyperlink" Target="https://theconversation.com/iraq-what-happened-to-the-oil-after-the-war-62188" TargetMode="External"/><Relationship Id="rId12" Type="http://schemas.openxmlformats.org/officeDocument/2006/relationships/image" Target="../media/image46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hyperlink" Target="https://orderpaper.ng/economic-recession-way-forward-nigeria/" TargetMode="External"/><Relationship Id="rId5" Type="http://schemas.openxmlformats.org/officeDocument/2006/relationships/hyperlink" Target="https://www.publicdomainpictures.net/en/view-image.php?image=320196&amp;picture=coronavirus-symbol" TargetMode="External"/><Relationship Id="rId10" Type="http://schemas.openxmlformats.org/officeDocument/2006/relationships/image" Target="../media/image45.jpg"/><Relationship Id="rId4" Type="http://schemas.openxmlformats.org/officeDocument/2006/relationships/image" Target="../media/image41.png"/><Relationship Id="rId9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embethe/art/Nature-s-Obstacle-Path-364056134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87A5BC0E-0832-E826-74CF-9CCFF5972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E3F23-3DC5-98F4-FD4B-9FF526B3D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Leading at Speed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0F8DD-A3E6-8ED4-C32E-F6B126DC0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While the ground is shifting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56578-A10C-45E7-CF4A-90BA708BB3E0}"/>
              </a:ext>
            </a:extLst>
          </p:cNvPr>
          <p:cNvSpPr txBox="1"/>
          <p:nvPr/>
        </p:nvSpPr>
        <p:spPr>
          <a:xfrm>
            <a:off x="8637823" y="6529439"/>
            <a:ext cx="34779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kern="0" dirty="0">
                <a:solidFill>
                  <a:schemeClr val="bg1"/>
                </a:solidFill>
              </a:rPr>
              <a:t>Frank Teruel | Private and Confidential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37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ree, grass, outdoor, park&#10;&#10;Description automatically generated">
            <a:extLst>
              <a:ext uri="{FF2B5EF4-FFF2-40B4-BE49-F238E27FC236}">
                <a16:creationId xmlns:a16="http://schemas.microsoft.com/office/drawing/2014/main" id="{36802F57-6695-8028-5A1D-9A905480C9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228" r="5192" b="-1"/>
          <a:stretch/>
        </p:blipFill>
        <p:spPr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4C9AF7-7AF8-BA0B-0B78-68BD7ED8E5E0}"/>
              </a:ext>
            </a:extLst>
          </p:cNvPr>
          <p:cNvGrpSpPr/>
          <p:nvPr/>
        </p:nvGrpSpPr>
        <p:grpSpPr>
          <a:xfrm>
            <a:off x="9325712" y="2783559"/>
            <a:ext cx="2505409" cy="3013494"/>
            <a:chOff x="9325712" y="2783559"/>
            <a:chExt cx="2505409" cy="3013494"/>
          </a:xfrm>
        </p:grpSpPr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36CD1C20-DC1D-DD29-4A0A-E0BB882AB90C}"/>
                </a:ext>
              </a:extLst>
            </p:cNvPr>
            <p:cNvSpPr/>
            <p:nvPr/>
          </p:nvSpPr>
          <p:spPr>
            <a:xfrm>
              <a:off x="9355023" y="2783559"/>
              <a:ext cx="1391716" cy="1167116"/>
            </a:xfrm>
            <a:prstGeom prst="hexagon">
              <a:avLst/>
            </a:prstGeom>
            <a:solidFill>
              <a:srgbClr val="D09D04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Start at End</a:t>
              </a:r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118EE498-67D1-4F0B-7FBC-9AD456286D63}"/>
                </a:ext>
              </a:extLst>
            </p:cNvPr>
            <p:cNvSpPr/>
            <p:nvPr/>
          </p:nvSpPr>
          <p:spPr>
            <a:xfrm>
              <a:off x="10439405" y="3428325"/>
              <a:ext cx="1391716" cy="1167116"/>
            </a:xfrm>
            <a:prstGeom prst="hexagon">
              <a:avLst/>
            </a:prstGeom>
            <a:solidFill>
              <a:srgbClr val="D09D04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Easy Wins</a:t>
              </a: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3A5ADA30-E1B8-5F40-8DD8-4CC60BCAA7C3}"/>
                </a:ext>
              </a:extLst>
            </p:cNvPr>
            <p:cNvSpPr/>
            <p:nvPr/>
          </p:nvSpPr>
          <p:spPr>
            <a:xfrm>
              <a:off x="9325712" y="4002753"/>
              <a:ext cx="1391716" cy="1167116"/>
            </a:xfrm>
            <a:prstGeom prst="hexagon">
              <a:avLst/>
            </a:prstGeom>
            <a:solidFill>
              <a:srgbClr val="D09D04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Fail Fast</a:t>
              </a:r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A0BFABA0-2DB8-C4E9-FA94-550868CE01B8}"/>
                </a:ext>
              </a:extLst>
            </p:cNvPr>
            <p:cNvSpPr/>
            <p:nvPr/>
          </p:nvSpPr>
          <p:spPr>
            <a:xfrm>
              <a:off x="10427680" y="4629937"/>
              <a:ext cx="1391716" cy="1167116"/>
            </a:xfrm>
            <a:prstGeom prst="hexagon">
              <a:avLst/>
            </a:prstGeom>
            <a:solidFill>
              <a:srgbClr val="D09D04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Plan B and C</a:t>
              </a:r>
            </a:p>
          </p:txBody>
        </p:sp>
      </p:grpSp>
      <p:sp>
        <p:nvSpPr>
          <p:cNvPr id="13" name="Title 33">
            <a:extLst>
              <a:ext uri="{FF2B5EF4-FFF2-40B4-BE49-F238E27FC236}">
                <a16:creationId xmlns:a16="http://schemas.microsoft.com/office/drawing/2014/main" id="{1DC3EE81-440E-3A08-308F-80A926561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9845" y="720961"/>
            <a:ext cx="2827691" cy="1089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600" dirty="0"/>
              <a:t>roblem</a:t>
            </a:r>
            <a:endParaRPr lang="en-US" sz="3600" i="1" dirty="0"/>
          </a:p>
        </p:txBody>
      </p:sp>
      <p:sp>
        <p:nvSpPr>
          <p:cNvPr id="15" name="Title 33">
            <a:extLst>
              <a:ext uri="{FF2B5EF4-FFF2-40B4-BE49-F238E27FC236}">
                <a16:creationId xmlns:a16="http://schemas.microsoft.com/office/drawing/2014/main" id="{740C4315-92D6-94A7-4146-95D456D91ACD}"/>
              </a:ext>
            </a:extLst>
          </p:cNvPr>
          <p:cNvSpPr txBox="1">
            <a:spLocks/>
          </p:cNvSpPr>
          <p:nvPr/>
        </p:nvSpPr>
        <p:spPr>
          <a:xfrm>
            <a:off x="9870317" y="1740194"/>
            <a:ext cx="1229033" cy="5568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/>
              <a:t>olving</a:t>
            </a:r>
            <a:endParaRPr lang="en-US" sz="3600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3F5708-3F8E-7F30-A84D-C9D8BAF34F4E}"/>
              </a:ext>
            </a:extLst>
          </p:cNvPr>
          <p:cNvSpPr txBox="1"/>
          <p:nvPr/>
        </p:nvSpPr>
        <p:spPr>
          <a:xfrm>
            <a:off x="10079415" y="805507"/>
            <a:ext cx="5822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0DC697-910A-03F7-6D61-70FD987780D4}"/>
              </a:ext>
            </a:extLst>
          </p:cNvPr>
          <p:cNvSpPr txBox="1"/>
          <p:nvPr/>
        </p:nvSpPr>
        <p:spPr>
          <a:xfrm>
            <a:off x="9346724" y="1268566"/>
            <a:ext cx="5389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A32049-3471-EAD8-9E81-91BB4E21932F}"/>
              </a:ext>
            </a:extLst>
          </p:cNvPr>
          <p:cNvSpPr txBox="1"/>
          <p:nvPr/>
        </p:nvSpPr>
        <p:spPr>
          <a:xfrm>
            <a:off x="8637823" y="6529439"/>
            <a:ext cx="34779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kern="0" dirty="0"/>
              <a:t>Frank Teruel | Private and Confidential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1100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766F55E2-4B93-80B9-2CAA-FC44CC670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69" b="859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33">
            <a:extLst>
              <a:ext uri="{FF2B5EF4-FFF2-40B4-BE49-F238E27FC236}">
                <a16:creationId xmlns:a16="http://schemas.microsoft.com/office/drawing/2014/main" id="{F6E046BF-D0F8-8CC7-4C4B-635CDF3FF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Antagonist of Good</a:t>
            </a:r>
            <a:endParaRPr lang="en-US" sz="5200" i="1" dirty="0">
              <a:solidFill>
                <a:srgbClr val="FFFF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AE26E3-E8E0-5D5F-B46A-AE5ED31BEF52}"/>
              </a:ext>
            </a:extLst>
          </p:cNvPr>
          <p:cNvSpPr txBox="1"/>
          <p:nvPr/>
        </p:nvSpPr>
        <p:spPr>
          <a:xfrm>
            <a:off x="8637823" y="6529439"/>
            <a:ext cx="34779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kern="0" dirty="0">
                <a:solidFill>
                  <a:schemeClr val="bg1"/>
                </a:solidFill>
              </a:rPr>
              <a:t>Frank Teruel | Private and Confidential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61369-C1D3-AF1A-8722-00A39664A224}"/>
              </a:ext>
            </a:extLst>
          </p:cNvPr>
          <p:cNvGrpSpPr/>
          <p:nvPr/>
        </p:nvGrpSpPr>
        <p:grpSpPr>
          <a:xfrm>
            <a:off x="408253" y="1045374"/>
            <a:ext cx="2636214" cy="3673340"/>
            <a:chOff x="408253" y="1045374"/>
            <a:chExt cx="2636214" cy="3673340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69888ACF-5014-5ECA-E9F7-B07DDD10E5C9}"/>
                </a:ext>
              </a:extLst>
            </p:cNvPr>
            <p:cNvSpPr/>
            <p:nvPr/>
          </p:nvSpPr>
          <p:spPr>
            <a:xfrm>
              <a:off x="509961" y="1045374"/>
              <a:ext cx="1391716" cy="1167116"/>
            </a:xfrm>
            <a:prstGeom prst="hexagon">
              <a:avLst/>
            </a:prstGeom>
            <a:solidFill>
              <a:srgbClr val="D09D04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“I need to build a path”</a:t>
              </a:r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076FBF6B-AAF2-67B6-DD2F-75ED0E45AE29}"/>
                </a:ext>
              </a:extLst>
            </p:cNvPr>
            <p:cNvSpPr/>
            <p:nvPr/>
          </p:nvSpPr>
          <p:spPr>
            <a:xfrm>
              <a:off x="1652751" y="1701905"/>
              <a:ext cx="1391716" cy="1167116"/>
            </a:xfrm>
            <a:prstGeom prst="hexagon">
              <a:avLst/>
            </a:prstGeom>
            <a:solidFill>
              <a:srgbClr val="D09D04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r>
                <a:rPr lang="en-US" dirty="0"/>
                <a:t> “It needs to last”</a:t>
              </a:r>
            </a:p>
            <a:p>
              <a:pPr algn="ctr"/>
              <a:endParaRPr lang="en-US" dirty="0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9F14BA85-28A5-2A5A-E734-E3A898915394}"/>
                </a:ext>
              </a:extLst>
            </p:cNvPr>
            <p:cNvSpPr/>
            <p:nvPr/>
          </p:nvSpPr>
          <p:spPr>
            <a:xfrm>
              <a:off x="408253" y="2285463"/>
              <a:ext cx="1391716" cy="1167116"/>
            </a:xfrm>
            <a:prstGeom prst="hexagon">
              <a:avLst/>
            </a:prstGeom>
            <a:solidFill>
              <a:srgbClr val="D09D04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Remove the trees</a:t>
              </a:r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971FAE99-47AB-ABC7-A712-E442BC6B752B}"/>
                </a:ext>
              </a:extLst>
            </p:cNvPr>
            <p:cNvSpPr/>
            <p:nvPr/>
          </p:nvSpPr>
          <p:spPr>
            <a:xfrm>
              <a:off x="1620747" y="2941994"/>
              <a:ext cx="1423720" cy="1193162"/>
            </a:xfrm>
            <a:prstGeom prst="hexagon">
              <a:avLst/>
            </a:prstGeom>
            <a:solidFill>
              <a:srgbClr val="D09D04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Over</a:t>
              </a:r>
            </a:p>
            <a:p>
              <a:pPr algn="ctr"/>
              <a:r>
                <a:rPr lang="en-US" sz="1600" dirty="0"/>
                <a:t>Engineer</a:t>
              </a:r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37CE8BE5-1C8F-EC01-7F1C-30EFAC32DF6D}"/>
                </a:ext>
              </a:extLst>
            </p:cNvPr>
            <p:cNvSpPr/>
            <p:nvPr/>
          </p:nvSpPr>
          <p:spPr>
            <a:xfrm>
              <a:off x="448842" y="3551598"/>
              <a:ext cx="1391716" cy="1167116"/>
            </a:xfrm>
            <a:prstGeom prst="hexagon">
              <a:avLst/>
            </a:prstGeom>
            <a:solidFill>
              <a:srgbClr val="D09D04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Build a Freeway??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520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9A9ABB9-3FE5-49D5-B8B3-4489C4CE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4300" y="2395983"/>
            <a:ext cx="0" cy="2228850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24D8D39-5281-F318-43DE-18EE425FD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496" y="1282700"/>
            <a:ext cx="2799907" cy="44554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latin typeface="+mj-lt"/>
                <a:ea typeface="+mj-ea"/>
                <a:cs typeface="+mj-cs"/>
              </a:rPr>
              <a:t>Data driven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441A476-3C9B-F0C3-CC2F-56B4B4D9C806}"/>
              </a:ext>
            </a:extLst>
          </p:cNvPr>
          <p:cNvGrpSpPr/>
          <p:nvPr/>
        </p:nvGrpSpPr>
        <p:grpSpPr>
          <a:xfrm>
            <a:off x="792120" y="3252465"/>
            <a:ext cx="6494138" cy="2408238"/>
            <a:chOff x="792120" y="2883186"/>
            <a:chExt cx="6494138" cy="2408238"/>
          </a:xfrm>
        </p:grpSpPr>
        <p:pic>
          <p:nvPicPr>
            <p:cNvPr id="4" name="Picture 3" descr="A picture containing food, snack food, sandwich&#10;&#10;Description automatically generated">
              <a:extLst>
                <a:ext uri="{FF2B5EF4-FFF2-40B4-BE49-F238E27FC236}">
                  <a16:creationId xmlns:a16="http://schemas.microsoft.com/office/drawing/2014/main" id="{84698BBE-4CFB-857C-6D3D-9CCA91C67B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t="17241" r="-2" b="-2"/>
            <a:stretch/>
          </p:blipFill>
          <p:spPr>
            <a:xfrm>
              <a:off x="792120" y="3604914"/>
              <a:ext cx="2325688" cy="1335088"/>
            </a:xfrm>
            <a:custGeom>
              <a:avLst/>
              <a:gdLst/>
              <a:ahLst/>
              <a:cxnLst/>
              <a:rect l="l" t="t" r="r" b="b"/>
              <a:pathLst>
                <a:path w="3913632" h="2285234">
                  <a:moveTo>
                    <a:pt x="29691" y="0"/>
                  </a:moveTo>
                  <a:lnTo>
                    <a:pt x="3883942" y="0"/>
                  </a:lnTo>
                  <a:lnTo>
                    <a:pt x="3903529" y="128345"/>
                  </a:lnTo>
                  <a:cubicBezTo>
                    <a:pt x="3910210" y="194127"/>
                    <a:pt x="3913632" y="260873"/>
                    <a:pt x="3913632" y="328418"/>
                  </a:cubicBezTo>
                  <a:cubicBezTo>
                    <a:pt x="3913632" y="1409138"/>
                    <a:pt x="3037536" y="2285234"/>
                    <a:pt x="1956816" y="2285234"/>
                  </a:cubicBezTo>
                  <a:cubicBezTo>
                    <a:pt x="876096" y="2285234"/>
                    <a:pt x="0" y="1409138"/>
                    <a:pt x="0" y="328418"/>
                  </a:cubicBezTo>
                  <a:cubicBezTo>
                    <a:pt x="0" y="260873"/>
                    <a:pt x="3422" y="194127"/>
                    <a:pt x="10103" y="128345"/>
                  </a:cubicBezTo>
                  <a:close/>
                </a:path>
              </a:pathLst>
            </a:custGeom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EBBFBB52-09DE-58B5-28AF-B4D72500E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l="415" r="1068" b="4"/>
            <a:stretch/>
          </p:blipFill>
          <p:spPr>
            <a:xfrm>
              <a:off x="3482158" y="2883186"/>
              <a:ext cx="2325688" cy="2408238"/>
            </a:xfrm>
            <a:custGeom>
              <a:avLst/>
              <a:gdLst/>
              <a:ahLst/>
              <a:cxnLst/>
              <a:rect l="l" t="t" r="r" b="b"/>
              <a:pathLst>
                <a:path w="3273238" h="3383891">
                  <a:moveTo>
                    <a:pt x="122841" y="0"/>
                  </a:moveTo>
                  <a:lnTo>
                    <a:pt x="3273238" y="0"/>
                  </a:lnTo>
                  <a:lnTo>
                    <a:pt x="3273238" y="3291335"/>
                  </a:lnTo>
                  <a:lnTo>
                    <a:pt x="3118338" y="3331164"/>
                  </a:lnTo>
                  <a:cubicBezTo>
                    <a:pt x="2949390" y="3365736"/>
                    <a:pt x="2774463" y="3383891"/>
                    <a:pt x="2595295" y="3383891"/>
                  </a:cubicBezTo>
                  <a:cubicBezTo>
                    <a:pt x="1161953" y="3383891"/>
                    <a:pt x="0" y="2221938"/>
                    <a:pt x="0" y="788596"/>
                  </a:cubicBezTo>
                  <a:cubicBezTo>
                    <a:pt x="0" y="519845"/>
                    <a:pt x="40850" y="260634"/>
                    <a:pt x="116679" y="16835"/>
                  </a:cubicBezTo>
                  <a:close/>
                </a:path>
              </a:pathLst>
            </a:cu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2AB2E69-C8AE-EFD7-8DCA-00D948FFFFC1}"/>
                </a:ext>
              </a:extLst>
            </p:cNvPr>
            <p:cNvSpPr/>
            <p:nvPr/>
          </p:nvSpPr>
          <p:spPr>
            <a:xfrm>
              <a:off x="6101317" y="3582191"/>
              <a:ext cx="118494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 dirty="0">
                  <a:ln/>
                  <a:solidFill>
                    <a:schemeClr val="accent4"/>
                  </a:solidFill>
                </a:rPr>
                <a:t>1/4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FE81783-970F-3DDE-5387-FFA5684DB182}"/>
              </a:ext>
            </a:extLst>
          </p:cNvPr>
          <p:cNvGrpSpPr/>
          <p:nvPr/>
        </p:nvGrpSpPr>
        <p:grpSpPr>
          <a:xfrm>
            <a:off x="715489" y="884746"/>
            <a:ext cx="6570399" cy="1885950"/>
            <a:chOff x="346211" y="374790"/>
            <a:chExt cx="6570399" cy="1885950"/>
          </a:xfrm>
        </p:grpSpPr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BDCCA11E-79D6-A665-5FD6-EBF9390D08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 l="15325" r="16175" b="-1"/>
            <a:stretch/>
          </p:blipFill>
          <p:spPr>
            <a:xfrm>
              <a:off x="3389075" y="374790"/>
              <a:ext cx="1885950" cy="1885950"/>
            </a:xfrm>
            <a:custGeom>
              <a:avLst/>
              <a:gdLst/>
              <a:ahLst/>
              <a:cxnLst/>
              <a:rect l="l" t="t" r="r" b="b"/>
              <a:pathLst>
                <a:path w="2852928" h="2852928">
                  <a:moveTo>
                    <a:pt x="1426464" y="0"/>
                  </a:moveTo>
                  <a:cubicBezTo>
                    <a:pt x="2214278" y="0"/>
                    <a:pt x="2852928" y="638650"/>
                    <a:pt x="2852928" y="1426464"/>
                  </a:cubicBezTo>
                  <a:cubicBezTo>
                    <a:pt x="2852928" y="2214278"/>
                    <a:pt x="2214278" y="2852928"/>
                    <a:pt x="1426464" y="2852928"/>
                  </a:cubicBezTo>
                  <a:cubicBezTo>
                    <a:pt x="638650" y="2852928"/>
                    <a:pt x="0" y="2214278"/>
                    <a:pt x="0" y="1426464"/>
                  </a:cubicBezTo>
                  <a:cubicBezTo>
                    <a:pt x="0" y="638650"/>
                    <a:pt x="638650" y="0"/>
                    <a:pt x="1426464" y="0"/>
                  </a:cubicBezTo>
                  <a:close/>
                </a:path>
              </a:pathLst>
            </a:custGeom>
          </p:spPr>
        </p:pic>
        <p:pic>
          <p:nvPicPr>
            <p:cNvPr id="6" name="Picture 5" descr="A picture containing food, snack food, sandwich, dessert&#10;&#10;Description automatically generated">
              <a:extLst>
                <a:ext uri="{FF2B5EF4-FFF2-40B4-BE49-F238E27FC236}">
                  <a16:creationId xmlns:a16="http://schemas.microsoft.com/office/drawing/2014/main" id="{5E0E5464-A71F-D6D3-23B0-2F52E5852D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5673" r="16653"/>
            <a:stretch/>
          </p:blipFill>
          <p:spPr>
            <a:xfrm>
              <a:off x="346211" y="374790"/>
              <a:ext cx="1885950" cy="1857375"/>
            </a:xfrm>
            <a:custGeom>
              <a:avLst/>
              <a:gdLst/>
              <a:ahLst/>
              <a:cxnLst/>
              <a:rect l="l" t="t" r="r" b="b"/>
              <a:pathLst>
                <a:path w="2828765" h="2786678">
                  <a:moveTo>
                    <a:pt x="1888236" y="0"/>
                  </a:moveTo>
                  <a:cubicBezTo>
                    <a:pt x="2214125" y="0"/>
                    <a:pt x="2520731" y="82558"/>
                    <a:pt x="2788281" y="227900"/>
                  </a:cubicBezTo>
                  <a:lnTo>
                    <a:pt x="2828765" y="252495"/>
                  </a:lnTo>
                  <a:lnTo>
                    <a:pt x="2828765" y="2786678"/>
                  </a:lnTo>
                  <a:lnTo>
                    <a:pt x="227128" y="2786678"/>
                  </a:lnTo>
                  <a:lnTo>
                    <a:pt x="148387" y="2623223"/>
                  </a:lnTo>
                  <a:cubicBezTo>
                    <a:pt x="52837" y="2397318"/>
                    <a:pt x="0" y="2148947"/>
                    <a:pt x="0" y="1888236"/>
                  </a:cubicBezTo>
                  <a:cubicBezTo>
                    <a:pt x="0" y="845392"/>
                    <a:pt x="845392" y="0"/>
                    <a:pt x="1888236" y="0"/>
                  </a:cubicBezTo>
                  <a:close/>
                </a:path>
              </a:pathLst>
            </a:cu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60B64D8-2577-D7BB-0BF6-EEA94E333490}"/>
                </a:ext>
              </a:extLst>
            </p:cNvPr>
            <p:cNvSpPr/>
            <p:nvPr/>
          </p:nvSpPr>
          <p:spPr>
            <a:xfrm>
              <a:off x="5731669" y="821035"/>
              <a:ext cx="118494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 cap="none" spc="0" dirty="0">
                  <a:ln/>
                  <a:solidFill>
                    <a:schemeClr val="accent2"/>
                  </a:solidFill>
                  <a:effectLst/>
                </a:rPr>
                <a:t>1/3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858DA9A-35DD-F988-36E0-45FD62DCEE15}"/>
              </a:ext>
            </a:extLst>
          </p:cNvPr>
          <p:cNvSpPr txBox="1"/>
          <p:nvPr/>
        </p:nvSpPr>
        <p:spPr>
          <a:xfrm>
            <a:off x="8637823" y="6529439"/>
            <a:ext cx="34779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kern="0" dirty="0"/>
              <a:t>Frank Teruel | Private and Confidential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26648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Person holding chess piece">
            <a:extLst>
              <a:ext uri="{FF2B5EF4-FFF2-40B4-BE49-F238E27FC236}">
                <a16:creationId xmlns:a16="http://schemas.microsoft.com/office/drawing/2014/main" id="{A6B32750-1FFC-0BB5-3405-D39F606E6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42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187A0-40A4-C6D5-B8B1-0A0C784A1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150185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The succession imperative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39A685-0229-2BBF-2B86-12E67A7C94E2}"/>
              </a:ext>
            </a:extLst>
          </p:cNvPr>
          <p:cNvSpPr txBox="1">
            <a:spLocks/>
          </p:cNvSpPr>
          <p:nvPr/>
        </p:nvSpPr>
        <p:spPr>
          <a:xfrm>
            <a:off x="6528449" y="5965744"/>
            <a:ext cx="5452529" cy="7691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dirty="0">
                <a:solidFill>
                  <a:srgbClr val="FFFFFF"/>
                </a:solidFill>
              </a:rPr>
              <a:t>Who’s your #2</a:t>
            </a:r>
          </a:p>
        </p:txBody>
      </p:sp>
    </p:spTree>
    <p:extLst>
      <p:ext uri="{BB962C8B-B14F-4D97-AF65-F5344CB8AC3E}">
        <p14:creationId xmlns:p14="http://schemas.microsoft.com/office/powerpoint/2010/main" val="2760566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354608-2C0B-45C8-8C8B-8E3ED2EF5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D1CDE1D-E7F3-B50F-A80E-BD7DCC6B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2499" y="487879"/>
            <a:ext cx="7010018" cy="84640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7200" dirty="0"/>
              <a:t>Be effective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A69EB637-CEDE-43AD-8B65-DDD63C08F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0870" y="2245586"/>
            <a:ext cx="1262906" cy="1108260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CDD7DB09-290B-4A1F-BFC1-51ED7C978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33975" y="911082"/>
            <a:ext cx="2048530" cy="1797684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alpha val="6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B0FAED46-1BF7-48DB-980D-571CD2A30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62936" y="1825453"/>
            <a:ext cx="799094" cy="701243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A11CB-EF81-43BD-96EC-E3F47557E7B6}"/>
              </a:ext>
            </a:extLst>
          </p:cNvPr>
          <p:cNvSpPr txBox="1"/>
          <p:nvPr/>
        </p:nvSpPr>
        <p:spPr>
          <a:xfrm>
            <a:off x="2844646" y="3034313"/>
            <a:ext cx="793066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“The effective leader is a person whose character, knowledge, and judgment command respect</a:t>
            </a:r>
            <a:r>
              <a:rPr lang="en-US" sz="1400" kern="1200" baseline="-25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 </a:t>
            </a:r>
            <a:endParaRPr lang="en-US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545A16-E337-36E9-3285-02C960130E51}"/>
              </a:ext>
            </a:extLst>
          </p:cNvPr>
          <p:cNvSpPr txBox="1"/>
          <p:nvPr/>
        </p:nvSpPr>
        <p:spPr>
          <a:xfrm>
            <a:off x="8637823" y="6529439"/>
            <a:ext cx="34779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kern="0" dirty="0"/>
              <a:t>Frank Teruel | Private and Confidential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720001-6C9C-076B-0FF4-194C2CF9182D}"/>
              </a:ext>
            </a:extLst>
          </p:cNvPr>
          <p:cNvSpPr txBox="1"/>
          <p:nvPr/>
        </p:nvSpPr>
        <p:spPr>
          <a:xfrm>
            <a:off x="276958" y="6382479"/>
            <a:ext cx="6110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0" dirty="0"/>
              <a:t> </a:t>
            </a:r>
            <a:r>
              <a:rPr lang="en-GB" sz="1400" kern="0" baseline="30000" dirty="0"/>
              <a:t>1 Adapted from Fundamentals of Speech, a study outline by Anna Lloyd Neal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31493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2AAE609-C327-4952-BB48-254E9015A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94F06CAB-1C7B-4E12-B1B8-5F7067FDA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312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48448472-893D-4CE9-9024-B0F79813B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9322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91F2763-9C19-A79E-7E86-B81A0AEE698D}"/>
              </a:ext>
            </a:extLst>
          </p:cNvPr>
          <p:cNvSpPr txBox="1"/>
          <p:nvPr/>
        </p:nvSpPr>
        <p:spPr>
          <a:xfrm>
            <a:off x="539414" y="1270007"/>
            <a:ext cx="5845097" cy="4317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Character Knowledge  Judgment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9569C6E5-4B1A-4C7B-6567-492633D75249}"/>
              </a:ext>
            </a:extLst>
          </p:cNvPr>
          <p:cNvSpPr/>
          <p:nvPr/>
        </p:nvSpPr>
        <p:spPr>
          <a:xfrm>
            <a:off x="8018589" y="1451613"/>
            <a:ext cx="1391716" cy="1167116"/>
          </a:xfrm>
          <a:prstGeom prst="hexagon">
            <a:avLst/>
          </a:prstGeom>
          <a:solidFill>
            <a:schemeClr val="tx1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Who you are!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EBAC645E-DCD8-AD3E-3768-4FF19BD67AAA}"/>
              </a:ext>
            </a:extLst>
          </p:cNvPr>
          <p:cNvSpPr/>
          <p:nvPr/>
        </p:nvSpPr>
        <p:spPr>
          <a:xfrm>
            <a:off x="9169894" y="2069667"/>
            <a:ext cx="1391716" cy="1167116"/>
          </a:xfrm>
          <a:prstGeom prst="hexagon">
            <a:avLst/>
          </a:prstGeom>
          <a:solidFill>
            <a:schemeClr val="tx1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What you know!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FA1633F9-62E8-98F6-7BDA-0EEA2121B83E}"/>
              </a:ext>
            </a:extLst>
          </p:cNvPr>
          <p:cNvSpPr/>
          <p:nvPr/>
        </p:nvSpPr>
        <p:spPr>
          <a:xfrm>
            <a:off x="7619308" y="3400567"/>
            <a:ext cx="3101172" cy="2575658"/>
          </a:xfrm>
          <a:prstGeom prst="hexagon">
            <a:avLst/>
          </a:prstGeom>
          <a:solidFill>
            <a:schemeClr val="tx1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kern="0" dirty="0"/>
              <a:t>Applying the right knowledge to right circumstances at the right time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FF3740-1A9B-FF4D-2E14-E7D4AE28444E}"/>
              </a:ext>
            </a:extLst>
          </p:cNvPr>
          <p:cNvSpPr txBox="1"/>
          <p:nvPr/>
        </p:nvSpPr>
        <p:spPr>
          <a:xfrm>
            <a:off x="8637823" y="6529439"/>
            <a:ext cx="34779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kern="0" dirty="0"/>
              <a:t>Frank Teruel | Private and Confidential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66664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354608-2C0B-45C8-8C8B-8E3ED2EF5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D1CDE1D-E7F3-B50F-A80E-BD7DCC6B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968" y="2245586"/>
            <a:ext cx="4069684" cy="84640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7200" dirty="0"/>
              <a:t>Thank You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A69EB637-CEDE-43AD-8B65-DDD63C08F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0870" y="2245586"/>
            <a:ext cx="1262906" cy="1108260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CDD7DB09-290B-4A1F-BFC1-51ED7C978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33975" y="911082"/>
            <a:ext cx="2048530" cy="1797684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alpha val="6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B0FAED46-1BF7-48DB-980D-571CD2A30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62936" y="1825453"/>
            <a:ext cx="799094" cy="701243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A11CB-EF81-43BD-96EC-E3F47557E7B6}"/>
              </a:ext>
            </a:extLst>
          </p:cNvPr>
          <p:cNvSpPr txBox="1"/>
          <p:nvPr/>
        </p:nvSpPr>
        <p:spPr>
          <a:xfrm>
            <a:off x="4475587" y="3649171"/>
            <a:ext cx="40696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QA</a:t>
            </a:r>
            <a:endParaRPr lang="en-US" sz="7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55F81D-2105-7C84-4125-40F6D6D6F006}"/>
              </a:ext>
            </a:extLst>
          </p:cNvPr>
          <p:cNvSpPr txBox="1"/>
          <p:nvPr/>
        </p:nvSpPr>
        <p:spPr>
          <a:xfrm>
            <a:off x="4067502" y="406643"/>
            <a:ext cx="73288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“The person who can think and does not know how to express those thoughts is at the level of someone who cannot think</a:t>
            </a:r>
            <a:r>
              <a:rPr lang="en-US" sz="1400" kern="1200" baseline="-25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 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03DAE9-7607-7327-D450-835695489BBC}"/>
              </a:ext>
            </a:extLst>
          </p:cNvPr>
          <p:cNvSpPr txBox="1"/>
          <p:nvPr/>
        </p:nvSpPr>
        <p:spPr>
          <a:xfrm>
            <a:off x="276958" y="6382479"/>
            <a:ext cx="6110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0" dirty="0"/>
              <a:t> </a:t>
            </a:r>
            <a:r>
              <a:rPr lang="en-GB" sz="1800" kern="0" baseline="30000" dirty="0"/>
              <a:t>1 </a:t>
            </a:r>
            <a:r>
              <a:rPr lang="en-GB" sz="1400" kern="0" baseline="30000" dirty="0"/>
              <a:t>Attributed to Pericles and adapted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77171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Long exposure of lights forming a curve">
            <a:extLst>
              <a:ext uri="{FF2B5EF4-FFF2-40B4-BE49-F238E27FC236}">
                <a16:creationId xmlns:a16="http://schemas.microsoft.com/office/drawing/2014/main" id="{4C01B55A-30DA-31DE-0581-061C29B5F6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4269" b="146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C67C28-255D-FCA5-6B42-41E1E6FC3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Dynamism is endemic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3000" i="1" dirty="0">
                <a:solidFill>
                  <a:srgbClr val="FFFFFF"/>
                </a:solidFill>
              </a:rPr>
              <a:t>“everything is changing”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10A971-1250-ABAA-6DC2-7AE0B50961B3}"/>
              </a:ext>
            </a:extLst>
          </p:cNvPr>
          <p:cNvSpPr txBox="1"/>
          <p:nvPr/>
        </p:nvSpPr>
        <p:spPr>
          <a:xfrm>
            <a:off x="8637823" y="6529439"/>
            <a:ext cx="34779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kern="0" dirty="0"/>
              <a:t>Frank Teruel | Private and Confidential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55648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E7AF17-C84C-4742-A3F0-0A56ADCF2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22" y="4854386"/>
            <a:ext cx="2100224" cy="1441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BA70CA-47A8-4F4C-B917-13FE39C54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42" y="1298500"/>
            <a:ext cx="1779636" cy="1184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C26BA9-3E2A-C146-972F-0C0C768B37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154" y="2555304"/>
            <a:ext cx="1577523" cy="883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9612EB-B217-BB43-B03A-E160E264A5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41" y="3566860"/>
            <a:ext cx="1579279" cy="1287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BF7AF-E8BB-44E5-B061-0D406A1750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687" y="1376517"/>
            <a:ext cx="2378044" cy="4751462"/>
          </a:xfrm>
          <a:prstGeom prst="rect">
            <a:avLst/>
          </a:prstGeom>
        </p:spPr>
      </p:pic>
      <p:sp>
        <p:nvSpPr>
          <p:cNvPr id="34" name="Title 33">
            <a:extLst>
              <a:ext uri="{FF2B5EF4-FFF2-40B4-BE49-F238E27FC236}">
                <a16:creationId xmlns:a16="http://schemas.microsoft.com/office/drawing/2014/main" id="{90126693-6811-46EA-BC2A-229534E39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8"/>
            <a:ext cx="10515600" cy="1325563"/>
          </a:xfrm>
        </p:spPr>
        <p:txBody>
          <a:bodyPr/>
          <a:lstStyle/>
          <a:p>
            <a:r>
              <a:rPr lang="en-GB" dirty="0"/>
              <a:t>Technology | </a:t>
            </a:r>
            <a:r>
              <a:rPr lang="en-GB" i="1" dirty="0"/>
              <a:t>Power and Speed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6829026-AC65-9DDD-BF17-40D1BDE3BF4D}"/>
              </a:ext>
            </a:extLst>
          </p:cNvPr>
          <p:cNvCxnSpPr>
            <a:cxnSpLocks/>
          </p:cNvCxnSpPr>
          <p:nvPr/>
        </p:nvCxnSpPr>
        <p:spPr>
          <a:xfrm>
            <a:off x="6096000" y="1376517"/>
            <a:ext cx="0" cy="4919352"/>
          </a:xfrm>
          <a:prstGeom prst="line">
            <a:avLst/>
          </a:prstGeom>
          <a:ln w="9525" cmpd="sng">
            <a:solidFill>
              <a:schemeClr val="accent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ar, old, stove, clock&#10;&#10;Description automatically generated">
            <a:extLst>
              <a:ext uri="{FF2B5EF4-FFF2-40B4-BE49-F238E27FC236}">
                <a16:creationId xmlns:a16="http://schemas.microsoft.com/office/drawing/2014/main" id="{1A963AE4-E9F6-221C-19C4-CE45DC9B6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8672" y="1455004"/>
            <a:ext cx="4306749" cy="3084013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159049FC-0E57-390C-3C28-A23878215F99}"/>
              </a:ext>
            </a:extLst>
          </p:cNvPr>
          <p:cNvSpPr txBox="1">
            <a:spLocks/>
          </p:cNvSpPr>
          <p:nvPr/>
        </p:nvSpPr>
        <p:spPr>
          <a:xfrm>
            <a:off x="6932403" y="4854386"/>
            <a:ext cx="4524213" cy="1725098"/>
          </a:xfrm>
          <a:prstGeom prst="rect">
            <a:avLst/>
          </a:prstGeom>
        </p:spPr>
        <p:txBody>
          <a:bodyPr vert="horz" lIns="120000" tIns="60960" rIns="121920" bIns="62400" rtlCol="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9C0BA"/>
              </a:buClr>
              <a:buSzPct val="100000"/>
              <a:buFont typeface="Quicksand" charset="0"/>
              <a:defRPr sz="2000" cap="none">
                <a:solidFill>
                  <a:srgbClr val="CC0066"/>
                </a:solidFill>
                <a:latin typeface="+mj-lt"/>
                <a:ea typeface="ＭＳ Ｐゴシック" charset="0"/>
                <a:cs typeface="Arial" charset="0"/>
                <a:sym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9C0BA"/>
              </a:buClr>
              <a:buSzPct val="100000"/>
              <a:buFont typeface="Quicksand" charset="0"/>
              <a:defRPr>
                <a:solidFill>
                  <a:srgbClr val="CC0066"/>
                </a:solidFill>
                <a:latin typeface="Arial" charset="0"/>
                <a:ea typeface="ＭＳ Ｐゴシック" charset="0"/>
                <a:cs typeface="Arial" charset="0"/>
                <a:sym typeface="Helvetica Neue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9C0BA"/>
              </a:buClr>
              <a:buSzPct val="100000"/>
              <a:buFont typeface="Quicksand" charset="0"/>
              <a:defRPr>
                <a:solidFill>
                  <a:srgbClr val="CC0066"/>
                </a:solidFill>
                <a:latin typeface="Arial" charset="0"/>
                <a:ea typeface="ＭＳ Ｐゴシック" charset="0"/>
                <a:cs typeface="Arial" charset="0"/>
                <a:sym typeface="Helvetica Neue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9C0BA"/>
              </a:buClr>
              <a:buSzPct val="100000"/>
              <a:buFont typeface="Quicksand" charset="0"/>
              <a:defRPr>
                <a:solidFill>
                  <a:srgbClr val="CC0066"/>
                </a:solidFill>
                <a:latin typeface="Arial" charset="0"/>
                <a:ea typeface="ＭＳ Ｐゴシック" charset="0"/>
                <a:cs typeface="Arial" charset="0"/>
                <a:sym typeface="Helvetica Neue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9C0BA"/>
              </a:buClr>
              <a:buSzPct val="100000"/>
              <a:buFont typeface="Quicksand" charset="0"/>
              <a:defRPr>
                <a:solidFill>
                  <a:srgbClr val="CC0066"/>
                </a:solidFill>
                <a:latin typeface="Arial" charset="0"/>
                <a:ea typeface="ＭＳ Ｐゴシック" charset="0"/>
                <a:cs typeface="Arial" charset="0"/>
                <a:sym typeface="Helvetica Neue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9C0BA"/>
              </a:buClr>
              <a:buSzPct val="100000"/>
              <a:buFont typeface="Quicksand" charset="0"/>
              <a:defRPr>
                <a:solidFill>
                  <a:srgbClr val="CC0066"/>
                </a:solidFill>
                <a:latin typeface="Arial" charset="0"/>
                <a:ea typeface="ＭＳ Ｐゴシック" charset="0"/>
                <a:cs typeface="Arial" charset="0"/>
                <a:sym typeface="Helvetica Neue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9C0BA"/>
              </a:buClr>
              <a:buSzPct val="100000"/>
              <a:buFont typeface="Quicksand" charset="0"/>
              <a:defRPr>
                <a:solidFill>
                  <a:srgbClr val="CC0066"/>
                </a:solidFill>
                <a:latin typeface="Arial" charset="0"/>
                <a:ea typeface="ＭＳ Ｐゴシック" charset="0"/>
                <a:cs typeface="Arial" charset="0"/>
                <a:sym typeface="Helvetica Neue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9C0BA"/>
              </a:buClr>
              <a:buSzPct val="100000"/>
              <a:buFont typeface="Quicksand" charset="0"/>
              <a:defRPr>
                <a:solidFill>
                  <a:srgbClr val="CC0066"/>
                </a:solidFill>
                <a:latin typeface="Arial" charset="0"/>
                <a:ea typeface="ＭＳ Ｐゴシック" charset="0"/>
                <a:cs typeface="Arial" charset="0"/>
                <a:sym typeface="Helvetica Neue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9C0BA"/>
              </a:buClr>
              <a:buSzPct val="100000"/>
              <a:buFont typeface="Quicksand" charset="0"/>
              <a:defRPr>
                <a:solidFill>
                  <a:srgbClr val="CC0066"/>
                </a:solidFill>
                <a:latin typeface="Arial" charset="0"/>
                <a:ea typeface="ＭＳ Ｐゴシック" charset="0"/>
                <a:cs typeface="Arial" charset="0"/>
                <a:sym typeface="Helvetica Neue" charset="0"/>
              </a:defRPr>
            </a:lvl9pPr>
          </a:lstStyle>
          <a:p>
            <a:pPr algn="ctr"/>
            <a:r>
              <a:rPr lang="en-US" sz="3200" b="1" kern="0" dirty="0">
                <a:solidFill>
                  <a:schemeClr val="tx1"/>
                </a:solidFill>
              </a:rPr>
              <a:t>iPhone 11</a:t>
            </a:r>
          </a:p>
          <a:p>
            <a:pPr algn="ctr"/>
            <a:r>
              <a:rPr lang="en-US" sz="3200" b="1" kern="0" dirty="0">
                <a:solidFill>
                  <a:schemeClr val="tx1"/>
                </a:solidFill>
              </a:rPr>
              <a:t>100K X processing power</a:t>
            </a:r>
          </a:p>
          <a:p>
            <a:pPr algn="ctr"/>
            <a:r>
              <a:rPr lang="en-US" sz="3200" b="1" kern="0" dirty="0">
                <a:solidFill>
                  <a:schemeClr val="tx1"/>
                </a:solidFill>
              </a:rPr>
              <a:t>1M X memory</a:t>
            </a:r>
            <a:endParaRPr lang="en-US" sz="3200" kern="0" dirty="0">
              <a:solidFill>
                <a:schemeClr val="tx1"/>
              </a:solidFill>
            </a:endParaRPr>
          </a:p>
        </p:txBody>
      </p:sp>
      <p:pic>
        <p:nvPicPr>
          <p:cNvPr id="23" name="Picture 22" descr="A picture containing outdoor, ground, nature, mountain&#10;&#10;Description automatically generated">
            <a:extLst>
              <a:ext uri="{FF2B5EF4-FFF2-40B4-BE49-F238E27FC236}">
                <a16:creationId xmlns:a16="http://schemas.microsoft.com/office/drawing/2014/main" id="{DFC1C776-5851-72EF-F0B7-FB450006FA2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100309" y="-4911"/>
            <a:ext cx="12192001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3A867D-020F-F44B-C98D-79F1E1EED015}"/>
              </a:ext>
            </a:extLst>
          </p:cNvPr>
          <p:cNvSpPr txBox="1"/>
          <p:nvPr/>
        </p:nvSpPr>
        <p:spPr>
          <a:xfrm>
            <a:off x="8637823" y="6562097"/>
            <a:ext cx="34779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kern="0" dirty="0"/>
              <a:t>Frank Teruel | Private and Confidential</a:t>
            </a:r>
            <a:endParaRPr lang="en-US" sz="1000" dirty="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F98210E-9212-9D7B-A1F5-B605E9B6CB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18223589">
            <a:off x="3395706" y="4008904"/>
            <a:ext cx="2634662" cy="13255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5374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0.06706 0.04005 C 0.08099 0.04908 0.10196 0.05394 0.12396 0.05394 C 0.14896 0.05394 0.16902 0.04908 0.18295 0.04005 L 0.25 -4.44444E-6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0.06706 0.04004 C 0.08099 0.04907 0.10195 0.05393 0.12396 0.05393 C 0.14896 0.05393 0.16901 0.04907 0.18294 0.04004 L 0.25 2.96296E-6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06706 0.04005 C 0.08099 0.04907 0.10195 0.05393 0.12396 0.05393 C 0.14896 0.05393 0.16901 0.04907 0.18294 0.04005 L 0.25 1.11111E-6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06706 0.04005 C 0.08099 0.04908 0.10196 0.05394 0.12396 0.05394 C 0.14896 0.05394 0.16901 0.04908 0.18295 0.04005 L 0.25 -2.96296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F38B31-4D3E-45F3-1FAC-438C0B705C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1" r="7840" b="-1"/>
          <a:stretch/>
        </p:blipFill>
        <p:spPr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2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" name="Picture 19" descr="Logo, icon&#10;&#10;Description automatically generated">
            <a:extLst>
              <a:ext uri="{FF2B5EF4-FFF2-40B4-BE49-F238E27FC236}">
                <a16:creationId xmlns:a16="http://schemas.microsoft.com/office/drawing/2014/main" id="{EB68FF25-1385-5803-DFE5-C27F8E348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04861" y="5030125"/>
            <a:ext cx="765878" cy="765878"/>
          </a:xfrm>
          <a:prstGeom prst="rect">
            <a:avLst/>
          </a:prstGeom>
        </p:spPr>
      </p:pic>
      <p:pic>
        <p:nvPicPr>
          <p:cNvPr id="22" name="Picture 21" descr="Logo, icon&#10;&#10;Description automatically generated">
            <a:extLst>
              <a:ext uri="{FF2B5EF4-FFF2-40B4-BE49-F238E27FC236}">
                <a16:creationId xmlns:a16="http://schemas.microsoft.com/office/drawing/2014/main" id="{709583CB-988C-2E7B-2775-B1DED42F0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609488" y="1258073"/>
            <a:ext cx="385807" cy="385807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5E166892-2A84-7BC1-9F3F-24977C1EB5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73649"/>
          <a:stretch/>
        </p:blipFill>
        <p:spPr>
          <a:xfrm>
            <a:off x="2198076" y="1830323"/>
            <a:ext cx="351693" cy="352019"/>
          </a:xfrm>
          <a:prstGeom prst="rect">
            <a:avLst/>
          </a:prstGeom>
        </p:spPr>
      </p:pic>
      <p:pic>
        <p:nvPicPr>
          <p:cNvPr id="27" name="Picture 26" descr="Icon&#10;&#10;Description automatically generated with low confidence">
            <a:extLst>
              <a:ext uri="{FF2B5EF4-FFF2-40B4-BE49-F238E27FC236}">
                <a16:creationId xmlns:a16="http://schemas.microsoft.com/office/drawing/2014/main" id="{0B70A055-865E-5A0B-08D9-E68740C215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541661" y="3700605"/>
            <a:ext cx="417201" cy="417201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81FB19A-3E79-4148-10EC-6B59B346D6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4399972" y="1415347"/>
            <a:ext cx="263704" cy="263704"/>
          </a:xfrm>
          <a:prstGeom prst="ellipse">
            <a:avLst/>
          </a:prstGeom>
        </p:spPr>
      </p:pic>
      <p:pic>
        <p:nvPicPr>
          <p:cNvPr id="33" name="Picture 32" descr="Logo, company name&#10;&#10;Description automatically generated">
            <a:extLst>
              <a:ext uri="{FF2B5EF4-FFF2-40B4-BE49-F238E27FC236}">
                <a16:creationId xmlns:a16="http://schemas.microsoft.com/office/drawing/2014/main" id="{4E817DDA-C000-0A07-DDA9-A453E45A54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260265" y="3700605"/>
            <a:ext cx="751194" cy="328647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4DB88E12-FD40-E5A2-EE61-CC5F82AE42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5486400" y="2094418"/>
            <a:ext cx="412861" cy="373121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A3BBD57D-DF78-457C-B826-1BF47E8728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2839034" y="1081762"/>
            <a:ext cx="263704" cy="263704"/>
          </a:xfrm>
          <a:prstGeom prst="rect">
            <a:avLst/>
          </a:prstGeom>
        </p:spPr>
      </p:pic>
      <p:sp>
        <p:nvSpPr>
          <p:cNvPr id="40" name="Title 33">
            <a:extLst>
              <a:ext uri="{FF2B5EF4-FFF2-40B4-BE49-F238E27FC236}">
                <a16:creationId xmlns:a16="http://schemas.microsoft.com/office/drawing/2014/main" id="{741801AF-407F-D1BD-F717-D09DEC2C0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88" y="283487"/>
            <a:ext cx="10515600" cy="716637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Globe| accessible, interconnected</a:t>
            </a:r>
            <a:endParaRPr lang="en-GB" i="1" dirty="0">
              <a:solidFill>
                <a:schemeClr val="bg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AE75394-ECFE-0E31-4B94-41B224223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839">
            <a:off x="6661147" y="4412099"/>
            <a:ext cx="1134394" cy="34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BBE2D63B-BCD6-2B7F-8700-AA2B7EE2A05B}"/>
              </a:ext>
            </a:extLst>
          </p:cNvPr>
          <p:cNvGrpSpPr/>
          <p:nvPr/>
        </p:nvGrpSpPr>
        <p:grpSpPr>
          <a:xfrm>
            <a:off x="8955413" y="308381"/>
            <a:ext cx="1823949" cy="1909130"/>
            <a:chOff x="8955413" y="308381"/>
            <a:chExt cx="1823949" cy="1909130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EEB8E2E0-9120-4931-BFCB-5E62890E7A32}"/>
                </a:ext>
              </a:extLst>
            </p:cNvPr>
            <p:cNvSpPr/>
            <p:nvPr/>
          </p:nvSpPr>
          <p:spPr>
            <a:xfrm>
              <a:off x="8955413" y="308381"/>
              <a:ext cx="1213315" cy="977367"/>
            </a:xfrm>
            <a:prstGeom prst="hexagon">
              <a:avLst/>
            </a:prstGeom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Trends</a:t>
              </a:r>
            </a:p>
          </p:txBody>
        </p:sp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F82202F8-3D24-06B5-D0EA-D6311B094A41}"/>
                </a:ext>
              </a:extLst>
            </p:cNvPr>
            <p:cNvSpPr/>
            <p:nvPr/>
          </p:nvSpPr>
          <p:spPr>
            <a:xfrm>
              <a:off x="9905999" y="961618"/>
              <a:ext cx="873363" cy="773716"/>
            </a:xfrm>
            <a:prstGeom prst="hexagon">
              <a:avLst/>
            </a:prstGeom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Idea</a:t>
              </a:r>
            </a:p>
          </p:txBody>
        </p:sp>
        <p:sp>
          <p:nvSpPr>
            <p:cNvPr id="46" name="Hexagon 45">
              <a:extLst>
                <a:ext uri="{FF2B5EF4-FFF2-40B4-BE49-F238E27FC236}">
                  <a16:creationId xmlns:a16="http://schemas.microsoft.com/office/drawing/2014/main" id="{C6A42A01-3CCF-B1EE-D88C-C534D9894989}"/>
                </a:ext>
              </a:extLst>
            </p:cNvPr>
            <p:cNvSpPr/>
            <p:nvPr/>
          </p:nvSpPr>
          <p:spPr>
            <a:xfrm>
              <a:off x="9063628" y="1301186"/>
              <a:ext cx="1067140" cy="916325"/>
            </a:xfrm>
            <a:prstGeom prst="hexagon">
              <a:avLst/>
            </a:prstGeom>
            <a:ln w="25400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Market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86D46A1-1D78-BD4D-4968-86F87650A8FD}"/>
              </a:ext>
            </a:extLst>
          </p:cNvPr>
          <p:cNvGrpSpPr/>
          <p:nvPr/>
        </p:nvGrpSpPr>
        <p:grpSpPr>
          <a:xfrm>
            <a:off x="9316126" y="1653451"/>
            <a:ext cx="2510179" cy="2340204"/>
            <a:chOff x="9269606" y="2347392"/>
            <a:chExt cx="2510179" cy="2340204"/>
          </a:xfrm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4C957CBF-277B-1EDA-0741-C43A707F1CA0}"/>
                </a:ext>
              </a:extLst>
            </p:cNvPr>
            <p:cNvSpPr/>
            <p:nvPr/>
          </p:nvSpPr>
          <p:spPr>
            <a:xfrm>
              <a:off x="10372303" y="2347392"/>
              <a:ext cx="1391716" cy="1167116"/>
            </a:xfrm>
            <a:prstGeom prst="hexagon">
              <a:avLst/>
            </a:prstGeom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Are you Online?</a:t>
              </a:r>
            </a:p>
          </p:txBody>
        </p:sp>
        <p:sp>
          <p:nvSpPr>
            <p:cNvPr id="42" name="Hexagon 41">
              <a:extLst>
                <a:ext uri="{FF2B5EF4-FFF2-40B4-BE49-F238E27FC236}">
                  <a16:creationId xmlns:a16="http://schemas.microsoft.com/office/drawing/2014/main" id="{A1BA723A-CD1E-CD69-A8C5-131A687B42D7}"/>
                </a:ext>
              </a:extLst>
            </p:cNvPr>
            <p:cNvSpPr/>
            <p:nvPr/>
          </p:nvSpPr>
          <p:spPr>
            <a:xfrm>
              <a:off x="9269606" y="2925490"/>
              <a:ext cx="1391716" cy="1167116"/>
            </a:xfrm>
            <a:prstGeom prst="hexagon">
              <a:avLst/>
            </a:prstGeom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You’re Global!</a:t>
              </a:r>
            </a:p>
          </p:txBody>
        </p:sp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D4CA8E3B-6B44-CE88-3C81-7C4F9314B954}"/>
                </a:ext>
              </a:extLst>
            </p:cNvPr>
            <p:cNvSpPr/>
            <p:nvPr/>
          </p:nvSpPr>
          <p:spPr>
            <a:xfrm>
              <a:off x="10388069" y="3520480"/>
              <a:ext cx="1391716" cy="1167116"/>
            </a:xfrm>
            <a:prstGeom prst="hexagon">
              <a:avLst/>
            </a:prstGeom>
            <a:solidFill>
              <a:srgbClr val="FF0000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Fraud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0349CDD-E3E8-2B4C-C040-9C32F5562098}"/>
              </a:ext>
            </a:extLst>
          </p:cNvPr>
          <p:cNvSpPr txBox="1"/>
          <p:nvPr/>
        </p:nvSpPr>
        <p:spPr>
          <a:xfrm>
            <a:off x="8637823" y="6529439"/>
            <a:ext cx="34779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kern="0" dirty="0"/>
              <a:t>Frank Teruel | Private and Confidential</a:t>
            </a:r>
            <a:endParaRPr lang="en-US" sz="1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18CEAF-4573-D07A-A179-8B09C7ED9962}"/>
              </a:ext>
            </a:extLst>
          </p:cNvPr>
          <p:cNvGrpSpPr/>
          <p:nvPr/>
        </p:nvGrpSpPr>
        <p:grpSpPr>
          <a:xfrm>
            <a:off x="9281520" y="3431103"/>
            <a:ext cx="2517305" cy="2948480"/>
            <a:chOff x="9281520" y="3745893"/>
            <a:chExt cx="2517305" cy="2948480"/>
          </a:xfrm>
        </p:grpSpPr>
        <p:sp>
          <p:nvSpPr>
            <p:cNvPr id="47" name="Hexagon 46">
              <a:extLst>
                <a:ext uri="{FF2B5EF4-FFF2-40B4-BE49-F238E27FC236}">
                  <a16:creationId xmlns:a16="http://schemas.microsoft.com/office/drawing/2014/main" id="{A9FAB83F-C960-C819-67EF-A2E993484076}"/>
                </a:ext>
              </a:extLst>
            </p:cNvPr>
            <p:cNvSpPr/>
            <p:nvPr/>
          </p:nvSpPr>
          <p:spPr>
            <a:xfrm>
              <a:off x="10397936" y="4336681"/>
              <a:ext cx="1391716" cy="1167116"/>
            </a:xfrm>
            <a:prstGeom prst="hexagon">
              <a:avLst/>
            </a:prstGeom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Supply Chain</a:t>
              </a:r>
            </a:p>
          </p:txBody>
        </p:sp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7DDD1124-7066-0046-FAA9-CC5D3FDB6EAD}"/>
                </a:ext>
              </a:extLst>
            </p:cNvPr>
            <p:cNvSpPr/>
            <p:nvPr/>
          </p:nvSpPr>
          <p:spPr>
            <a:xfrm>
              <a:off x="9319483" y="3745893"/>
              <a:ext cx="1391716" cy="1167116"/>
            </a:xfrm>
            <a:prstGeom prst="hexagon">
              <a:avLst/>
            </a:prstGeom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Product</a:t>
              </a:r>
            </a:p>
            <a:p>
              <a:pPr algn="ctr"/>
              <a:r>
                <a:rPr lang="en-US" dirty="0"/>
                <a:t>&amp; Ethics</a:t>
              </a:r>
            </a:p>
          </p:txBody>
        </p:sp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93681DA6-D257-6F9B-21BC-65D75A1C254E}"/>
                </a:ext>
              </a:extLst>
            </p:cNvPr>
            <p:cNvSpPr/>
            <p:nvPr/>
          </p:nvSpPr>
          <p:spPr>
            <a:xfrm>
              <a:off x="9281520" y="4924067"/>
              <a:ext cx="1391716" cy="1167116"/>
            </a:xfrm>
            <a:prstGeom prst="hexagon">
              <a:avLst/>
            </a:prstGeom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Brand</a:t>
              </a:r>
            </a:p>
          </p:txBody>
        </p:sp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3AFA7993-E311-77C7-F5D9-A99A09ADA124}"/>
                </a:ext>
              </a:extLst>
            </p:cNvPr>
            <p:cNvSpPr/>
            <p:nvPr/>
          </p:nvSpPr>
          <p:spPr>
            <a:xfrm>
              <a:off x="10407109" y="5527257"/>
              <a:ext cx="1391716" cy="1167116"/>
            </a:xfrm>
            <a:prstGeom prst="hexagon">
              <a:avLst/>
            </a:prstGeom>
            <a:solidFill>
              <a:schemeClr val="accent1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9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4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33">
            <a:extLst>
              <a:ext uri="{FF2B5EF4-FFF2-40B4-BE49-F238E27FC236}">
                <a16:creationId xmlns:a16="http://schemas.microsoft.com/office/drawing/2014/main" id="{C416FE62-0052-3388-3E1C-404D42258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268" y="175847"/>
            <a:ext cx="5531460" cy="63304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Values| delivered digitally</a:t>
            </a:r>
            <a:endParaRPr lang="en-US" i="1" dirty="0"/>
          </a:p>
        </p:txBody>
      </p:sp>
      <p:pic>
        <p:nvPicPr>
          <p:cNvPr id="11" name="Picture 10" descr="A person looking at a screen&#10;&#10;Description automatically generated with low confidence">
            <a:extLst>
              <a:ext uri="{FF2B5EF4-FFF2-40B4-BE49-F238E27FC236}">
                <a16:creationId xmlns:a16="http://schemas.microsoft.com/office/drawing/2014/main" id="{BBE6DA64-4CE0-1536-B332-AF30B73C83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509" r="6378" b="-1"/>
          <a:stretch/>
        </p:blipFill>
        <p:spPr>
          <a:xfrm>
            <a:off x="-2192" y="10"/>
            <a:ext cx="8436340" cy="6857990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5762BBF-7D9B-135B-B26D-B1FE970386FA}"/>
              </a:ext>
            </a:extLst>
          </p:cNvPr>
          <p:cNvGrpSpPr/>
          <p:nvPr/>
        </p:nvGrpSpPr>
        <p:grpSpPr>
          <a:xfrm>
            <a:off x="9587292" y="1220139"/>
            <a:ext cx="2472436" cy="2181800"/>
            <a:chOff x="9406762" y="876709"/>
            <a:chExt cx="2472436" cy="2181800"/>
          </a:xfrm>
        </p:grpSpPr>
        <p:pic>
          <p:nvPicPr>
            <p:cNvPr id="62" name="Picture 61" descr="Logo&#10;&#10;Description automatically generated">
              <a:extLst>
                <a:ext uri="{FF2B5EF4-FFF2-40B4-BE49-F238E27FC236}">
                  <a16:creationId xmlns:a16="http://schemas.microsoft.com/office/drawing/2014/main" id="{77C6259E-1785-8B08-F91D-625906F81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0757542" y="1882588"/>
              <a:ext cx="1121656" cy="895572"/>
            </a:xfrm>
            <a:prstGeom prst="rect">
              <a:avLst/>
            </a:prstGeom>
          </p:spPr>
        </p:pic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335FD70E-28BD-DC85-432D-70672F2E1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9406762" y="1630583"/>
              <a:ext cx="1903901" cy="1427926"/>
            </a:xfrm>
            <a:prstGeom prst="rect">
              <a:avLst/>
            </a:prstGeom>
          </p:spPr>
        </p:pic>
        <p:pic>
          <p:nvPicPr>
            <p:cNvPr id="9" name="Picture 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302F00A-D1C0-47CD-A1E9-1A9C247E2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9430758" y="1122977"/>
              <a:ext cx="1446962" cy="633046"/>
            </a:xfrm>
            <a:prstGeom prst="rect">
              <a:avLst/>
            </a:prstGeom>
          </p:spPr>
        </p:pic>
        <p:pic>
          <p:nvPicPr>
            <p:cNvPr id="14" name="Picture 13" descr="A blue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58876599-0C6A-A12E-AB65-0B7EF4638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10871856" y="876709"/>
              <a:ext cx="814667" cy="9553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377830-21A5-2049-EFBB-3699BDC9AE2C}"/>
              </a:ext>
            </a:extLst>
          </p:cNvPr>
          <p:cNvGrpSpPr/>
          <p:nvPr/>
        </p:nvGrpSpPr>
        <p:grpSpPr>
          <a:xfrm>
            <a:off x="9981353" y="3924421"/>
            <a:ext cx="1914100" cy="1974199"/>
            <a:chOff x="10002160" y="3429000"/>
            <a:chExt cx="1914100" cy="1974199"/>
          </a:xfrm>
        </p:grpSpPr>
        <p:pic>
          <p:nvPicPr>
            <p:cNvPr id="54" name="Picture 53" descr="Logo, company name&#10;&#10;Description automatically generated">
              <a:extLst>
                <a:ext uri="{FF2B5EF4-FFF2-40B4-BE49-F238E27FC236}">
                  <a16:creationId xmlns:a16="http://schemas.microsoft.com/office/drawing/2014/main" id="{AE56A1A5-5720-68E4-DB7A-936136586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10950217" y="4658097"/>
              <a:ext cx="736306" cy="736306"/>
            </a:xfrm>
            <a:prstGeom prst="rect">
              <a:avLst/>
            </a:prstGeom>
          </p:spPr>
        </p:pic>
        <p:pic>
          <p:nvPicPr>
            <p:cNvPr id="59" name="Picture 58" descr="A red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52046EE7-CFA0-7C58-470D-B2E486406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10145628" y="4666893"/>
              <a:ext cx="736306" cy="736306"/>
            </a:xfrm>
            <a:prstGeom prst="rect">
              <a:avLst/>
            </a:prstGeom>
          </p:spPr>
        </p:pic>
        <p:pic>
          <p:nvPicPr>
            <p:cNvPr id="65" name="Picture 64" descr="Logo, icon&#10;&#10;Description automatically generated">
              <a:extLst>
                <a:ext uri="{FF2B5EF4-FFF2-40B4-BE49-F238E27FC236}">
                  <a16:creationId xmlns:a16="http://schemas.microsoft.com/office/drawing/2014/main" id="{0D0EBD24-40AC-E762-461E-185CE8700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tretch>
              <a:fillRect/>
            </a:stretch>
          </p:blipFill>
          <p:spPr>
            <a:xfrm>
              <a:off x="10933277" y="3832973"/>
              <a:ext cx="691824" cy="691824"/>
            </a:xfrm>
            <a:prstGeom prst="rect">
              <a:avLst/>
            </a:prstGeom>
          </p:spPr>
        </p:pic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D98C0CCF-8192-D76B-8F2B-1674A87B6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10115772" y="3799492"/>
              <a:ext cx="790639" cy="790639"/>
            </a:xfrm>
            <a:prstGeom prst="rect">
              <a:avLst/>
            </a:prstGeom>
          </p:spPr>
        </p:pic>
        <p:pic>
          <p:nvPicPr>
            <p:cNvPr id="18" name="Picture 17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C42D6588-61D8-9BAE-81E1-10D7134F1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tretch>
              <a:fillRect/>
            </a:stretch>
          </p:blipFill>
          <p:spPr>
            <a:xfrm>
              <a:off x="10002160" y="3429000"/>
              <a:ext cx="1914100" cy="248833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76FA24F-2D86-EAAD-9AEB-53A88A40A46D}"/>
              </a:ext>
            </a:extLst>
          </p:cNvPr>
          <p:cNvSpPr txBox="1"/>
          <p:nvPr/>
        </p:nvSpPr>
        <p:spPr>
          <a:xfrm>
            <a:off x="8637823" y="6529439"/>
            <a:ext cx="34779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kern="0" dirty="0"/>
              <a:t>Frank Teruel | Private and Confidential</a:t>
            </a:r>
            <a:endParaRPr lang="en-US" sz="1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313D7-BBAB-615C-F14E-CE09233A0295}"/>
              </a:ext>
            </a:extLst>
          </p:cNvPr>
          <p:cNvGrpSpPr/>
          <p:nvPr/>
        </p:nvGrpSpPr>
        <p:grpSpPr>
          <a:xfrm>
            <a:off x="8061879" y="2417352"/>
            <a:ext cx="1525413" cy="3262970"/>
            <a:chOff x="7741951" y="2592594"/>
            <a:chExt cx="1525413" cy="3262970"/>
          </a:xfrm>
        </p:grpSpPr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67121001-C613-20A8-4AC7-64D40F49C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tretch>
              <a:fillRect/>
            </a:stretch>
          </p:blipFill>
          <p:spPr>
            <a:xfrm>
              <a:off x="8431003" y="2592594"/>
              <a:ext cx="763770" cy="673142"/>
            </a:xfrm>
            <a:prstGeom prst="hexagon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6ABA4619-BFF7-8EEB-85CE-E9000DCAA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8445047" y="3294361"/>
              <a:ext cx="763771" cy="673142"/>
            </a:xfrm>
            <a:prstGeom prst="hexagon">
              <a:avLst/>
            </a:prstGeom>
          </p:spPr>
        </p:pic>
        <p:pic>
          <p:nvPicPr>
            <p:cNvPr id="19" name="Picture 18" descr="A picture containing text, clipart, vector graphics&#10;&#10;Description automatically generated">
              <a:extLst>
                <a:ext uri="{FF2B5EF4-FFF2-40B4-BE49-F238E27FC236}">
                  <a16:creationId xmlns:a16="http://schemas.microsoft.com/office/drawing/2014/main" id="{8382DC80-DFA0-5DB1-5BF6-FBD9A1A1D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tretch>
              <a:fillRect/>
            </a:stretch>
          </p:blipFill>
          <p:spPr>
            <a:xfrm>
              <a:off x="7741951" y="2941819"/>
              <a:ext cx="812147" cy="673142"/>
            </a:xfrm>
            <a:prstGeom prst="hexagon">
              <a:avLst/>
            </a:prstGeom>
          </p:spPr>
        </p:pic>
        <p:pic>
          <p:nvPicPr>
            <p:cNvPr id="23" name="Picture 22" descr="Logo, icon&#10;&#10;Description automatically generated">
              <a:extLst>
                <a:ext uri="{FF2B5EF4-FFF2-40B4-BE49-F238E27FC236}">
                  <a16:creationId xmlns:a16="http://schemas.microsoft.com/office/drawing/2014/main" id="{7C18E382-9EBA-96D5-894A-C6E4D3C27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7746364" y="3646903"/>
              <a:ext cx="830571" cy="688842"/>
            </a:xfrm>
            <a:prstGeom prst="hexagon">
              <a:avLst/>
            </a:prstGeom>
          </p:spPr>
        </p:pic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9BFF8169-B42C-5F28-8F94-AA652CDA7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tretch>
              <a:fillRect/>
            </a:stretch>
          </p:blipFill>
          <p:spPr>
            <a:xfrm>
              <a:off x="8455217" y="4011714"/>
              <a:ext cx="812147" cy="655855"/>
            </a:xfrm>
            <a:prstGeom prst="hexagon">
              <a:avLst/>
            </a:prstGeom>
          </p:spPr>
        </p:pic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D541CF86-45A4-BC90-ABF0-2FA94D714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837473B0-CC2E-450A-ABE3-18F120FF3D39}">
                  <a1611:picAttrSrcUrl xmlns:a1611="http://schemas.microsoft.com/office/drawing/2016/11/main" r:id="rId34"/>
                </a:ext>
              </a:extLst>
            </a:blip>
            <a:stretch>
              <a:fillRect/>
            </a:stretch>
          </p:blipFill>
          <p:spPr>
            <a:xfrm>
              <a:off x="7759533" y="4369486"/>
              <a:ext cx="830571" cy="704813"/>
            </a:xfrm>
            <a:prstGeom prst="hexagon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5E3E261-01C0-E4A6-21C8-D367E09CF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837473B0-CC2E-450A-ABE3-18F120FF3D39}">
                  <a1611:picAttrSrcUrl xmlns:a1611="http://schemas.microsoft.com/office/drawing/2016/11/main" r:id="rId36"/>
                </a:ext>
              </a:extLst>
            </a:blip>
            <a:stretch>
              <a:fillRect/>
            </a:stretch>
          </p:blipFill>
          <p:spPr>
            <a:xfrm>
              <a:off x="8463739" y="4711780"/>
              <a:ext cx="790639" cy="733049"/>
            </a:xfrm>
            <a:prstGeom prst="hexagon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0AC3F94-17C7-EFB3-DD81-82D3F5E33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837473B0-CC2E-450A-ABE3-18F120FF3D39}">
                  <a1611:picAttrSrcUrl xmlns:a1611="http://schemas.microsoft.com/office/drawing/2016/11/main" r:id="rId38"/>
                </a:ext>
              </a:extLst>
            </a:blip>
            <a:stretch>
              <a:fillRect/>
            </a:stretch>
          </p:blipFill>
          <p:spPr>
            <a:xfrm>
              <a:off x="7759533" y="5122515"/>
              <a:ext cx="849540" cy="733049"/>
            </a:xfrm>
            <a:prstGeom prst="hexagon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34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8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90126693-6811-46EA-BC2A-229534E39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242" y="105508"/>
            <a:ext cx="5434003" cy="7203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/>
              <a:t>People | </a:t>
            </a:r>
            <a:r>
              <a:rPr lang="en-US" i="1" dirty="0"/>
              <a:t>who are they?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1DF6255E-E003-A282-ABE3-63E16A100C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641" r="4245" b="-1"/>
          <a:stretch/>
        </p:blipFill>
        <p:spPr>
          <a:xfrm>
            <a:off x="-2192" y="10"/>
            <a:ext cx="8436340" cy="6857990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51CAC93-0DDA-E5D4-F178-20137413386C}"/>
              </a:ext>
            </a:extLst>
          </p:cNvPr>
          <p:cNvGrpSpPr/>
          <p:nvPr/>
        </p:nvGrpSpPr>
        <p:grpSpPr>
          <a:xfrm>
            <a:off x="8905367" y="1102297"/>
            <a:ext cx="2181334" cy="1939844"/>
            <a:chOff x="8905367" y="1102297"/>
            <a:chExt cx="2181334" cy="1939844"/>
          </a:xfrm>
        </p:grpSpPr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6E6E22E2-2E03-4A75-4FBC-F568F993CE6A}"/>
                </a:ext>
              </a:extLst>
            </p:cNvPr>
            <p:cNvSpPr/>
            <p:nvPr/>
          </p:nvSpPr>
          <p:spPr>
            <a:xfrm>
              <a:off x="9694985" y="1875025"/>
              <a:ext cx="1391716" cy="1167116"/>
            </a:xfrm>
            <a:prstGeom prst="hexagon">
              <a:avLst/>
            </a:prstGeom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Blurred Lines</a:t>
              </a:r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DBFB9BC4-A93F-3D99-736A-B1092FB16D0B}"/>
                </a:ext>
              </a:extLst>
            </p:cNvPr>
            <p:cNvSpPr/>
            <p:nvPr/>
          </p:nvSpPr>
          <p:spPr>
            <a:xfrm>
              <a:off x="9747738" y="1102297"/>
              <a:ext cx="873363" cy="773716"/>
            </a:xfrm>
            <a:prstGeom prst="hexagon">
              <a:avLst/>
            </a:prstGeom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ID</a:t>
              </a:r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3617B2FF-63D5-24D5-AA46-B790E40210CD}"/>
                </a:ext>
              </a:extLst>
            </p:cNvPr>
            <p:cNvSpPr/>
            <p:nvPr/>
          </p:nvSpPr>
          <p:spPr>
            <a:xfrm>
              <a:off x="8905367" y="1441865"/>
              <a:ext cx="1067140" cy="916325"/>
            </a:xfrm>
            <a:prstGeom prst="hexagon">
              <a:avLst/>
            </a:prstGeom>
            <a:ln w="25400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Rep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076A424-D187-50B1-FE47-D7555A3B7B19}"/>
              </a:ext>
            </a:extLst>
          </p:cNvPr>
          <p:cNvSpPr txBox="1"/>
          <p:nvPr/>
        </p:nvSpPr>
        <p:spPr>
          <a:xfrm>
            <a:off x="8637823" y="6529439"/>
            <a:ext cx="34779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kern="0" dirty="0"/>
              <a:t>Frank Teruel | Private and Confidential</a:t>
            </a:r>
            <a:endParaRPr lang="en-US" sz="1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768CBE-73E0-A610-689B-9C62062AD3DA}"/>
              </a:ext>
            </a:extLst>
          </p:cNvPr>
          <p:cNvGrpSpPr/>
          <p:nvPr/>
        </p:nvGrpSpPr>
        <p:grpSpPr>
          <a:xfrm>
            <a:off x="7457288" y="2872083"/>
            <a:ext cx="3642542" cy="3585344"/>
            <a:chOff x="7457288" y="2872083"/>
            <a:chExt cx="3642542" cy="3585344"/>
          </a:xfrm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CE30730C-A6AC-5A72-85C8-BC373C1B46E1}"/>
                </a:ext>
              </a:extLst>
            </p:cNvPr>
            <p:cNvSpPr/>
            <p:nvPr/>
          </p:nvSpPr>
          <p:spPr>
            <a:xfrm>
              <a:off x="8623732" y="2872083"/>
              <a:ext cx="1391716" cy="1167116"/>
            </a:xfrm>
            <a:prstGeom prst="hexagon">
              <a:avLst/>
            </a:prstGeom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r>
                <a:rPr lang="en-US" dirty="0"/>
                <a:t>“Free $$”</a:t>
              </a:r>
            </a:p>
            <a:p>
              <a:pPr algn="ctr"/>
              <a:endParaRPr lang="en-US" dirty="0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9B7F7FD7-EA4C-96C9-3DE1-08179A54B0F4}"/>
                </a:ext>
              </a:extLst>
            </p:cNvPr>
            <p:cNvSpPr/>
            <p:nvPr/>
          </p:nvSpPr>
          <p:spPr>
            <a:xfrm>
              <a:off x="9708114" y="3516849"/>
              <a:ext cx="1391716" cy="1167116"/>
            </a:xfrm>
            <a:prstGeom prst="hexagon">
              <a:avLst/>
            </a:prstGeom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Cause Driven</a:t>
              </a:r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A79AB8A9-F37B-935E-A309-694CEBA81193}"/>
                </a:ext>
              </a:extLst>
            </p:cNvPr>
            <p:cNvSpPr/>
            <p:nvPr/>
          </p:nvSpPr>
          <p:spPr>
            <a:xfrm>
              <a:off x="8594421" y="4091277"/>
              <a:ext cx="1391716" cy="1167116"/>
            </a:xfrm>
            <a:prstGeom prst="hexagon">
              <a:avLst/>
            </a:prstGeom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What NDA?</a:t>
              </a:r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C2D2C940-4B65-EAF5-D7DD-787A357CBF6F}"/>
                </a:ext>
              </a:extLst>
            </p:cNvPr>
            <p:cNvSpPr/>
            <p:nvPr/>
          </p:nvSpPr>
          <p:spPr>
            <a:xfrm>
              <a:off x="9696389" y="4718461"/>
              <a:ext cx="1391716" cy="1167116"/>
            </a:xfrm>
            <a:prstGeom prst="hexagon">
              <a:avLst/>
            </a:prstGeom>
            <a:solidFill>
              <a:schemeClr val="accent1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Silent Res.</a:t>
              </a:r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C383EEF6-2C9B-9548-093E-FDACDB6C45B8}"/>
                </a:ext>
              </a:extLst>
            </p:cNvPr>
            <p:cNvSpPr/>
            <p:nvPr/>
          </p:nvSpPr>
          <p:spPr>
            <a:xfrm>
              <a:off x="7498318" y="3469957"/>
              <a:ext cx="1391716" cy="1167116"/>
            </a:xfrm>
            <a:prstGeom prst="hexagon">
              <a:avLst/>
            </a:prstGeom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Digital Native</a:t>
              </a:r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EC4F89D6-C581-33A9-2FDE-103C99A56CE6}"/>
                </a:ext>
              </a:extLst>
            </p:cNvPr>
            <p:cNvSpPr/>
            <p:nvPr/>
          </p:nvSpPr>
          <p:spPr>
            <a:xfrm>
              <a:off x="7457288" y="4677433"/>
              <a:ext cx="1391716" cy="1167116"/>
            </a:xfrm>
            <a:prstGeom prst="hexagon">
              <a:avLst/>
            </a:prstGeom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FWBNID</a:t>
              </a:r>
            </a:p>
          </p:txBody>
        </p:sp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A6862F2D-D8C8-6505-5AC4-B1DB3832FFB6}"/>
                </a:ext>
              </a:extLst>
            </p:cNvPr>
            <p:cNvSpPr/>
            <p:nvPr/>
          </p:nvSpPr>
          <p:spPr>
            <a:xfrm>
              <a:off x="8582050" y="5290311"/>
              <a:ext cx="1391716" cy="1167116"/>
            </a:xfrm>
            <a:prstGeom prst="hexagon">
              <a:avLst/>
            </a:prstGeom>
            <a:solidFill>
              <a:schemeClr val="accent1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Expect Tons… Quickly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702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icture containing indoor, weapon, stack&#10;&#10;Description automatically generated">
            <a:extLst>
              <a:ext uri="{FF2B5EF4-FFF2-40B4-BE49-F238E27FC236}">
                <a16:creationId xmlns:a16="http://schemas.microsoft.com/office/drawing/2014/main" id="{483E8569-09E2-8B91-12FE-76806DFD2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6044" r="-1" b="4102"/>
          <a:stretch/>
        </p:blipFill>
        <p:spPr>
          <a:xfrm>
            <a:off x="20" y="10"/>
            <a:ext cx="12009284" cy="685799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5" name="Picture 54" descr="Logo&#10;&#10;Description automatically generated">
            <a:extLst>
              <a:ext uri="{FF2B5EF4-FFF2-40B4-BE49-F238E27FC236}">
                <a16:creationId xmlns:a16="http://schemas.microsoft.com/office/drawing/2014/main" id="{4A47BD76-D58F-8E16-99EB-536AD928C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339755" y="1482970"/>
            <a:ext cx="1365738" cy="1365738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F2362E10-42D6-772F-7839-8919A9C5856E}"/>
              </a:ext>
            </a:extLst>
          </p:cNvPr>
          <p:cNvGrpSpPr/>
          <p:nvPr/>
        </p:nvGrpSpPr>
        <p:grpSpPr>
          <a:xfrm>
            <a:off x="9933687" y="4355981"/>
            <a:ext cx="1875695" cy="1365738"/>
            <a:chOff x="9900138" y="4237894"/>
            <a:chExt cx="1875695" cy="1365738"/>
          </a:xfrm>
        </p:grpSpPr>
        <p:sp>
          <p:nvSpPr>
            <p:cNvPr id="56" name="Hexagon 55">
              <a:extLst>
                <a:ext uri="{FF2B5EF4-FFF2-40B4-BE49-F238E27FC236}">
                  <a16:creationId xmlns:a16="http://schemas.microsoft.com/office/drawing/2014/main" id="{8EC586F1-5FF3-2F8D-2FE2-8CCA7FF25150}"/>
                </a:ext>
              </a:extLst>
            </p:cNvPr>
            <p:cNvSpPr/>
            <p:nvPr/>
          </p:nvSpPr>
          <p:spPr>
            <a:xfrm>
              <a:off x="9900138" y="4237894"/>
              <a:ext cx="1875695" cy="1365738"/>
            </a:xfrm>
            <a:prstGeom prst="hexagon">
              <a:avLst/>
            </a:prstGeom>
            <a:solidFill>
              <a:srgbClr val="FF0000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1" name="Picture 60" descr="A picture containing smoke, fire, weapon, nature&#10;&#10;Description automatically generated">
              <a:extLst>
                <a:ext uri="{FF2B5EF4-FFF2-40B4-BE49-F238E27FC236}">
                  <a16:creationId xmlns:a16="http://schemas.microsoft.com/office/drawing/2014/main" id="{2B2D8DB3-58D9-0C33-CE3A-9D2CB53A0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9964616" y="4357660"/>
              <a:ext cx="1744591" cy="1158047"/>
            </a:xfrm>
            <a:prstGeom prst="hexagon">
              <a:avLst/>
            </a:prstGeom>
          </p:spPr>
        </p:pic>
      </p:grpSp>
      <p:pic>
        <p:nvPicPr>
          <p:cNvPr id="8194" name="Picture 2" descr="The GREAT RESIGNATION: 3 things you should be doing NOW to get ready">
            <a:extLst>
              <a:ext uri="{FF2B5EF4-FFF2-40B4-BE49-F238E27FC236}">
                <a16:creationId xmlns:a16="http://schemas.microsoft.com/office/drawing/2014/main" id="{D1997BA5-627A-32E2-A414-7BAC1BDF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819" y="5240225"/>
            <a:ext cx="2341375" cy="1617775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itle 33">
            <a:extLst>
              <a:ext uri="{FF2B5EF4-FFF2-40B4-BE49-F238E27FC236}">
                <a16:creationId xmlns:a16="http://schemas.microsoft.com/office/drawing/2014/main" id="{CA38C9B0-1BA0-110F-0823-BA493773A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97" y="101197"/>
            <a:ext cx="5434003" cy="7203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Experience | </a:t>
            </a:r>
            <a:r>
              <a:rPr lang="en-US" i="1" dirty="0">
                <a:solidFill>
                  <a:schemeClr val="bg1"/>
                </a:solidFill>
              </a:rPr>
              <a:t>pressure</a:t>
            </a:r>
          </a:p>
        </p:txBody>
      </p:sp>
      <p:pic>
        <p:nvPicPr>
          <p:cNvPr id="8198" name="Picture 6" descr="What Is Inflation?">
            <a:extLst>
              <a:ext uri="{FF2B5EF4-FFF2-40B4-BE49-F238E27FC236}">
                <a16:creationId xmlns:a16="http://schemas.microsoft.com/office/drawing/2014/main" id="{F7F59B0E-1B7E-F452-0698-F490A1834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014" y="3217982"/>
            <a:ext cx="1597949" cy="1055186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133D4A-B285-1AAE-B155-DC49FFDFB5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119931" y="101198"/>
            <a:ext cx="2027705" cy="1183408"/>
          </a:xfrm>
          <a:prstGeom prst="hexagon">
            <a:avLst/>
          </a:prstGeom>
        </p:spPr>
      </p:pic>
      <p:pic>
        <p:nvPicPr>
          <p:cNvPr id="77" name="Picture 76" descr="Shape, calendar, circle&#10;&#10;Description automatically generated">
            <a:extLst>
              <a:ext uri="{FF2B5EF4-FFF2-40B4-BE49-F238E27FC236}">
                <a16:creationId xmlns:a16="http://schemas.microsoft.com/office/drawing/2014/main" id="{4363FD51-C945-8130-88D3-CC580CC045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840801" y="148088"/>
            <a:ext cx="2027705" cy="1648020"/>
          </a:xfrm>
          <a:prstGeom prst="hexagon">
            <a:avLst/>
          </a:prstGeom>
          <a:ln w="50800">
            <a:solidFill>
              <a:schemeClr val="bg1"/>
            </a:solidFill>
          </a:ln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61CEDA5D-A56A-CC61-FEFB-77DFF817FC88}"/>
              </a:ext>
            </a:extLst>
          </p:cNvPr>
          <p:cNvSpPr txBox="1"/>
          <p:nvPr/>
        </p:nvSpPr>
        <p:spPr>
          <a:xfrm>
            <a:off x="8637823" y="6529439"/>
            <a:ext cx="34779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kern="0" dirty="0"/>
              <a:t>Frank Teruel | Private and Confidential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4543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stone footpath on the grassy field against the sky">
            <a:extLst>
              <a:ext uri="{FF2B5EF4-FFF2-40B4-BE49-F238E27FC236}">
                <a16:creationId xmlns:a16="http://schemas.microsoft.com/office/drawing/2014/main" id="{CEB6723C-6386-02BF-20C3-11592CBA8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47" b="1055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E20F2C-36EF-5661-3B69-A221EF8F9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Responding to the world as it presents itself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9908AC-176D-2660-4D54-D784F5D00B99}"/>
              </a:ext>
            </a:extLst>
          </p:cNvPr>
          <p:cNvSpPr txBox="1"/>
          <p:nvPr/>
        </p:nvSpPr>
        <p:spPr>
          <a:xfrm>
            <a:off x="8637823" y="6529439"/>
            <a:ext cx="34779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kern="0" dirty="0">
                <a:solidFill>
                  <a:schemeClr val="bg1"/>
                </a:solidFill>
              </a:rPr>
              <a:t>Frank Teruel | Private and Confidential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81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group of trees in a forest&#10;&#10;Description automatically generated with low confidence">
            <a:extLst>
              <a:ext uri="{FF2B5EF4-FFF2-40B4-BE49-F238E27FC236}">
                <a16:creationId xmlns:a16="http://schemas.microsoft.com/office/drawing/2014/main" id="{A62A1130-D13A-A7A5-9125-3AEECD400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28" r="-1" b="-1"/>
          <a:stretch/>
        </p:blipFill>
        <p:spPr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itle 33">
            <a:extLst>
              <a:ext uri="{FF2B5EF4-FFF2-40B4-BE49-F238E27FC236}">
                <a16:creationId xmlns:a16="http://schemas.microsoft.com/office/drawing/2014/main" id="{A453E75A-685B-2252-8E32-DBF82D151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9845" y="685791"/>
            <a:ext cx="2827691" cy="1089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600" dirty="0"/>
              <a:t>roblem</a:t>
            </a:r>
            <a:endParaRPr lang="en-US" sz="36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1B489A-8D47-F2BD-3ACE-441D3373D6B4}"/>
              </a:ext>
            </a:extLst>
          </p:cNvPr>
          <p:cNvSpPr txBox="1"/>
          <p:nvPr/>
        </p:nvSpPr>
        <p:spPr>
          <a:xfrm>
            <a:off x="9346724" y="1268566"/>
            <a:ext cx="6303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46CA2B-C76B-999D-65C7-6006A19FEE11}"/>
              </a:ext>
            </a:extLst>
          </p:cNvPr>
          <p:cNvSpPr txBox="1"/>
          <p:nvPr/>
        </p:nvSpPr>
        <p:spPr>
          <a:xfrm>
            <a:off x="10079415" y="805507"/>
            <a:ext cx="5822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P</a:t>
            </a:r>
          </a:p>
        </p:txBody>
      </p:sp>
      <p:sp>
        <p:nvSpPr>
          <p:cNvPr id="16" name="Title 33">
            <a:extLst>
              <a:ext uri="{FF2B5EF4-FFF2-40B4-BE49-F238E27FC236}">
                <a16:creationId xmlns:a16="http://schemas.microsoft.com/office/drawing/2014/main" id="{77F2EFDE-9C41-15B1-5CEC-72206CA368EB}"/>
              </a:ext>
            </a:extLst>
          </p:cNvPr>
          <p:cNvSpPr txBox="1">
            <a:spLocks/>
          </p:cNvSpPr>
          <p:nvPr/>
        </p:nvSpPr>
        <p:spPr>
          <a:xfrm>
            <a:off x="9062968" y="1172300"/>
            <a:ext cx="2827691" cy="1089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/>
              <a:t>dmiration</a:t>
            </a:r>
            <a:endParaRPr lang="en-US" sz="3600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EA84A4-1677-9E8E-2A96-3187208BF87B}"/>
              </a:ext>
            </a:extLst>
          </p:cNvPr>
          <p:cNvSpPr txBox="1"/>
          <p:nvPr/>
        </p:nvSpPr>
        <p:spPr>
          <a:xfrm>
            <a:off x="8637823" y="6529439"/>
            <a:ext cx="34779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kern="0" dirty="0"/>
              <a:t>Frank Teruel | Private and Confidential</a:t>
            </a:r>
            <a:endParaRPr lang="en-US" sz="10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CD7C598-5C36-5ADE-8B17-0D4712B17A96}"/>
              </a:ext>
            </a:extLst>
          </p:cNvPr>
          <p:cNvGrpSpPr/>
          <p:nvPr/>
        </p:nvGrpSpPr>
        <p:grpSpPr>
          <a:xfrm>
            <a:off x="9346510" y="2783559"/>
            <a:ext cx="2544149" cy="3589175"/>
            <a:chOff x="9346510" y="2783559"/>
            <a:chExt cx="2544149" cy="3589175"/>
          </a:xfrm>
        </p:grpSpPr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DE2B82B0-11F4-33BF-B728-E6528D203ABB}"/>
                </a:ext>
              </a:extLst>
            </p:cNvPr>
            <p:cNvSpPr/>
            <p:nvPr/>
          </p:nvSpPr>
          <p:spPr>
            <a:xfrm>
              <a:off x="9355023" y="2783559"/>
              <a:ext cx="1391716" cy="1167116"/>
            </a:xfrm>
            <a:prstGeom prst="hexagon">
              <a:avLst/>
            </a:prstGeom>
            <a:solidFill>
              <a:srgbClr val="92D050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WOW</a:t>
              </a:r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F287AEFC-A013-0645-3580-A632256AD7A0}"/>
                </a:ext>
              </a:extLst>
            </p:cNvPr>
            <p:cNvSpPr/>
            <p:nvPr/>
          </p:nvSpPr>
          <p:spPr>
            <a:xfrm>
              <a:off x="9346510" y="3997332"/>
              <a:ext cx="1391716" cy="1167116"/>
            </a:xfrm>
            <a:prstGeom prst="hexagon">
              <a:avLst/>
            </a:prstGeom>
            <a:solidFill>
              <a:srgbClr val="92D050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Tangled Mess</a:t>
              </a:r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2EF358DD-E5A3-E6B9-66D5-4C739D745366}"/>
                </a:ext>
              </a:extLst>
            </p:cNvPr>
            <p:cNvSpPr/>
            <p:nvPr/>
          </p:nvSpPr>
          <p:spPr>
            <a:xfrm>
              <a:off x="10498943" y="4614243"/>
              <a:ext cx="1391716" cy="1167116"/>
            </a:xfrm>
            <a:prstGeom prst="hexagon">
              <a:avLst/>
            </a:prstGeom>
            <a:solidFill>
              <a:srgbClr val="92D050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Hard Work</a:t>
              </a:r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5A04060C-4768-CD36-D65B-21560BBD1842}"/>
                </a:ext>
              </a:extLst>
            </p:cNvPr>
            <p:cNvSpPr/>
            <p:nvPr/>
          </p:nvSpPr>
          <p:spPr>
            <a:xfrm>
              <a:off x="9357438" y="5205618"/>
              <a:ext cx="1391716" cy="1167116"/>
            </a:xfrm>
            <a:prstGeom prst="hexagon">
              <a:avLst/>
            </a:prstGeom>
            <a:solidFill>
              <a:srgbClr val="92D050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End of Job?</a:t>
              </a:r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EB0C8FA7-FEB6-F107-C831-EC6A98876BFA}"/>
                </a:ext>
              </a:extLst>
            </p:cNvPr>
            <p:cNvSpPr/>
            <p:nvPr/>
          </p:nvSpPr>
          <p:spPr>
            <a:xfrm>
              <a:off x="10488053" y="3395046"/>
              <a:ext cx="1391716" cy="1167116"/>
            </a:xfrm>
            <a:prstGeom prst="hexagon">
              <a:avLst/>
            </a:prstGeom>
            <a:solidFill>
              <a:srgbClr val="92D050"/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Now Focus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674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8816</TotalTime>
  <Words>346</Words>
  <Application>Microsoft Macintosh PowerPoint</Application>
  <PresentationFormat>Widescreen</PresentationFormat>
  <Paragraphs>91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Quicksand</vt:lpstr>
      <vt:lpstr>Office Theme</vt:lpstr>
      <vt:lpstr>Leading at Speed</vt:lpstr>
      <vt:lpstr>Dynamism is endemic “everything is changing”</vt:lpstr>
      <vt:lpstr>Technology | Power and Speed</vt:lpstr>
      <vt:lpstr>Globe| accessible, interconnected</vt:lpstr>
      <vt:lpstr>Values| delivered digitally</vt:lpstr>
      <vt:lpstr>People | who are they?</vt:lpstr>
      <vt:lpstr>Experience | pressure</vt:lpstr>
      <vt:lpstr>Responding to the world as it presents itself</vt:lpstr>
      <vt:lpstr>roblem</vt:lpstr>
      <vt:lpstr>roblem</vt:lpstr>
      <vt:lpstr>Antagonist of Good</vt:lpstr>
      <vt:lpstr>Data driven</vt:lpstr>
      <vt:lpstr>The succession imperative</vt:lpstr>
      <vt:lpstr>Be effective</vt:lpstr>
      <vt:lpstr>PowerPoint Presentation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Leading at Speed</dc:title>
  <dc:subject/>
  <dc:creator>F T</dc:creator>
  <cp:keywords/>
  <dc:description/>
  <cp:lastModifiedBy>Frank Teruel</cp:lastModifiedBy>
  <cp:revision>56</cp:revision>
  <dcterms:created xsi:type="dcterms:W3CDTF">2022-08-07T04:58:09Z</dcterms:created>
  <dcterms:modified xsi:type="dcterms:W3CDTF">2022-08-27T03:21:38Z</dcterms:modified>
  <cp:category/>
</cp:coreProperties>
</file>